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13" r:id="rId2"/>
    <p:sldId id="519" r:id="rId3"/>
    <p:sldId id="520" r:id="rId4"/>
    <p:sldId id="521" r:id="rId5"/>
    <p:sldId id="522" r:id="rId6"/>
    <p:sldId id="52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6" r:id="rId16"/>
    <p:sldId id="517" r:id="rId17"/>
    <p:sldId id="51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524" r:id="rId36"/>
    <p:sldId id="486" r:id="rId37"/>
    <p:sldId id="487" r:id="rId38"/>
    <p:sldId id="503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303" r:id="rId49"/>
    <p:sldId id="463" r:id="rId50"/>
    <p:sldId id="464" r:id="rId51"/>
    <p:sldId id="465" r:id="rId52"/>
    <p:sldId id="466" r:id="rId53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A7C"/>
    <a:srgbClr val="174E0F"/>
    <a:srgbClr val="E82F1C"/>
    <a:srgbClr val="BC2510"/>
    <a:srgbClr val="A92911"/>
    <a:srgbClr val="0F0B3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90" autoAdjust="0"/>
  </p:normalViewPr>
  <p:slideViewPr>
    <p:cSldViewPr>
      <p:cViewPr varScale="1">
        <p:scale>
          <a:sx n="67" d="100"/>
          <a:sy n="67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0" d="100"/>
        <a:sy n="250" d="100"/>
      </p:scale>
      <p:origin x="0" y="27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2B7EE-B1CA-40F2-BE6F-6F9540E05C54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0FE1-7B98-4276-AABF-74FF3D98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0E7F249-FA64-407D-AF9C-179330005978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A5B12C6-E5DA-4CE9-BD98-AD5BCC4B5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3530" indent="-2936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7E768E-0C89-C24E-93C6-D7FDDC004A82}" type="slidenum">
              <a:rPr lang="en-US" sz="1200" b="1"/>
              <a:pPr eaLnBrk="1" hangingPunct="1"/>
              <a:t>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CB5937-CC5B-F247-84E2-61046306FF22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Shell possesses the longest corporate history of scenario planning and is, perhaps, the most well-known practicioner.</a:t>
            </a:r>
            <a:r>
              <a:rPr lang="ja-JP" altLang="en-GB" smtClean="0">
                <a:latin typeface="Arial"/>
                <a:cs typeface="+mn-cs"/>
              </a:rPr>
              <a:t>’</a:t>
            </a:r>
            <a:endParaRPr lang="en-GB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Lis</a:t>
            </a:r>
            <a:r>
              <a:rPr lang="nb-NO" smtClean="0">
                <a:cs typeface="+mn-cs"/>
              </a:rPr>
              <a:t>t</a:t>
            </a:r>
            <a:r>
              <a:rPr lang="en-GB" smtClean="0">
                <a:cs typeface="+mn-cs"/>
              </a:rPr>
              <a:t>en to what Shell says about their approach to  linking scenarios and strategy:</a:t>
            </a:r>
          </a:p>
          <a:p>
            <a:pPr eaLnBrk="1" hangingPunct="1">
              <a:defRPr/>
            </a:pPr>
            <a:r>
              <a:rPr lang="ja-JP" altLang="en-GB" smtClean="0">
                <a:latin typeface="Arial"/>
                <a:cs typeface="+mn-cs"/>
              </a:rPr>
              <a:t>‘</a:t>
            </a:r>
            <a:r>
              <a:rPr lang="en-GB" smtClean="0">
                <a:cs typeface="+mn-cs"/>
              </a:rPr>
              <a:t>Current scenario planning at Shell is not subject to a mechanistic link to planning processes; rather, a combination of global scenarios and more focused local scenarios, with tools for facilitating scenario use, provide a broad framework that influences strategy development.</a:t>
            </a:r>
            <a:r>
              <a:rPr lang="ja-JP" altLang="en-GB" smtClean="0">
                <a:latin typeface="Arial"/>
                <a:cs typeface="+mn-cs"/>
              </a:rPr>
              <a:t>’</a:t>
            </a:r>
            <a:endParaRPr lang="en-GB" smtClean="0">
              <a:cs typeface="+mn-cs"/>
            </a:endParaRP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1pPr>
            <a:lvl2pPr marL="763300" indent="-293577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2pPr>
            <a:lvl3pPr marL="1174307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3pPr>
            <a:lvl4pPr marL="1644030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4pPr>
            <a:lvl5pPr marL="2113753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5pPr>
            <a:lvl6pPr marL="2583475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6pPr>
            <a:lvl7pPr marL="3053198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7pPr>
            <a:lvl8pPr marL="3522921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8pPr>
            <a:lvl9pPr marL="3992645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DB6978-C49C-4330-85FF-91927397CB32}" type="slidenum">
              <a:rPr lang="en-US" sz="1200">
                <a:latin typeface="Arial" charset="0"/>
              </a:rPr>
              <a:pPr eaLnBrk="1" hangingPunct="1"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3263"/>
            <a:ext cx="4684712" cy="35131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32" indent="-234932"/>
            <a:endParaRPr lang="en-US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661-1897-4F46-A459-D17C3C27770F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A700-1D6C-4474-A6AF-8166A5328B29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7F0A-78D0-4965-B42D-C5F960A753CE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9E35-AA93-E247-A173-81BF7AB8A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2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6F1A-2F59-4AA6-B713-EA68F9F8CB70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560D-10CB-4ECC-B4C4-2B3D64FFDC11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43A4-A474-43E4-9C3D-BF36C238D378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BAE-65A9-42DF-9EF9-9C12B3294173}" type="datetime1">
              <a:rPr lang="en-US" smtClean="0"/>
              <a:t>5/7/16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941F-7085-4418-92F1-9FF9B13B7BDD}" type="datetime1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F4C-0F91-447E-9699-F5006B7D498C}" type="datetime1">
              <a:rPr lang="en-US" smtClean="0"/>
              <a:t>5/7/16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9F7A-18AA-4CD7-96E9-1EC160CF8443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D77-B8E1-4097-AC6F-11B20F511DC7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BBF9-F02C-43CC-88C6-D5472CE43E12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hyperlink" Target="..%5C..%5C..%5CLocal%20Settings%5CTemporary%20Internet%20Files%5CContent.IE5%5CSCSI1%5CPRJ%5CPROJECTS%5CXAL42%5CWP%5CXAL42003.PPT%23304,30,Track%20change" TargetMode="External"/><Relationship Id="rId12" Type="http://schemas.openxmlformats.org/officeDocument/2006/relationships/slide" Target="slide24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8" Type="http://schemas.openxmlformats.org/officeDocument/2006/relationships/slide" Target="slide26.xml"/><Relationship Id="rId9" Type="http://schemas.openxmlformats.org/officeDocument/2006/relationships/slide" Target="slide28.xml"/><Relationship Id="rId10" Type="http://schemas.openxmlformats.org/officeDocument/2006/relationships/slide" Target="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tags" Target="../tags/tag34.xml"/><Relationship Id="rId27" Type="http://schemas.openxmlformats.org/officeDocument/2006/relationships/tags" Target="../tags/tag35.xml"/><Relationship Id="rId28" Type="http://schemas.openxmlformats.org/officeDocument/2006/relationships/tags" Target="../tags/tag36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30" Type="http://schemas.openxmlformats.org/officeDocument/2006/relationships/tags" Target="../tags/tag38.xml"/><Relationship Id="rId31" Type="http://schemas.openxmlformats.org/officeDocument/2006/relationships/tags" Target="../tags/tag39.xml"/><Relationship Id="rId32" Type="http://schemas.openxmlformats.org/officeDocument/2006/relationships/tags" Target="../tags/tag40.xml"/><Relationship Id="rId9" Type="http://schemas.openxmlformats.org/officeDocument/2006/relationships/tags" Target="../tags/tag17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33" Type="http://schemas.openxmlformats.org/officeDocument/2006/relationships/tags" Target="../tags/tag41.xml"/><Relationship Id="rId34" Type="http://schemas.openxmlformats.org/officeDocument/2006/relationships/slideLayout" Target="../slideLayouts/slideLayout4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tags" Target="../tags/tag48.xml"/><Relationship Id="rId8" Type="http://schemas.openxmlformats.org/officeDocument/2006/relationships/tags" Target="../tags/tag49.xml"/><Relationship Id="rId9" Type="http://schemas.openxmlformats.org/officeDocument/2006/relationships/tags" Target="../tags/tag50.xml"/><Relationship Id="rId10" Type="http://schemas.openxmlformats.org/officeDocument/2006/relationships/tags" Target="../tags/tag51.xml"/><Relationship Id="rId11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slideLayout" Target="../slideLayouts/slideLayout4.xml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660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OC 6440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15400" cy="121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Organizational Change and Development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5334000" y="3657600"/>
            <a:ext cx="3429000" cy="2590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cap="small" dirty="0" smtClean="0">
                <a:solidFill>
                  <a:srgbClr val="800000"/>
                </a:solidFill>
              </a:rPr>
              <a:t>Scenario Planning</a:t>
            </a:r>
            <a:endParaRPr lang="en-US" sz="3600" dirty="0">
              <a:solidFill>
                <a:srgbClr val="800000"/>
              </a:solidFill>
            </a:endParaRPr>
          </a:p>
          <a:p>
            <a:pPr algn="ctr"/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286000"/>
            <a:ext cx="3352800" cy="1015663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C00000"/>
                </a:solidFill>
              </a:rPr>
              <a:t>Week </a:t>
            </a:r>
            <a:r>
              <a:rPr lang="en-US" sz="6000" dirty="0" smtClean="0">
                <a:solidFill>
                  <a:srgbClr val="C00000"/>
                </a:solidFill>
              </a:rPr>
              <a:t>5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72003"/>
            <a:ext cx="4191000" cy="18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E832-EA9F-A745-A53E-C8B6785FB731}" type="slidenum">
              <a:rPr lang="en-GB" altLang="en-GB"/>
              <a:pPr>
                <a:defRPr/>
              </a:pPr>
              <a:t>10</a:t>
            </a:fld>
            <a:endParaRPr lang="en-GB" alt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620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800000"/>
                </a:solidFill>
                <a:cs typeface="+mj-cs"/>
              </a:rPr>
              <a:t>Assumptions of scenario planning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7138988" cy="49752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GB" sz="3200" dirty="0" smtClean="0">
                <a:solidFill>
                  <a:srgbClr val="000090"/>
                </a:solidFill>
                <a:cs typeface="+mn-cs"/>
              </a:rPr>
              <a:t>Managers are not able to make valid</a:t>
            </a:r>
          </a:p>
          <a:p>
            <a:pPr>
              <a:defRPr/>
            </a:pPr>
            <a:r>
              <a:rPr lang="en-GB" altLang="en-GB" sz="3200" dirty="0" smtClean="0">
                <a:solidFill>
                  <a:srgbClr val="000090"/>
                </a:solidFill>
                <a:cs typeface="+mn-cs"/>
              </a:rPr>
              <a:t>     assessments of probabilities of unique</a:t>
            </a:r>
          </a:p>
          <a:p>
            <a:pPr>
              <a:defRPr/>
            </a:pPr>
            <a:r>
              <a:rPr lang="en-GB" altLang="en-GB" sz="3200" dirty="0" smtClean="0">
                <a:solidFill>
                  <a:srgbClr val="000090"/>
                </a:solidFill>
                <a:cs typeface="+mn-cs"/>
              </a:rPr>
              <a:t>     future events</a:t>
            </a:r>
          </a:p>
          <a:p>
            <a:pPr>
              <a:defRPr/>
            </a:pPr>
            <a:endParaRPr lang="en-GB" altLang="en-GB" sz="3200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GB" altLang="en-GB" sz="3200" dirty="0" smtClean="0">
                <a:solidFill>
                  <a:srgbClr val="008000"/>
                </a:solidFill>
                <a:cs typeface="+mn-cs"/>
              </a:rPr>
              <a:t>2. Best guesses of the future may be wrong</a:t>
            </a:r>
          </a:p>
          <a:p>
            <a:pPr>
              <a:defRPr/>
            </a:pPr>
            <a:endParaRPr lang="en-GB" altLang="en-GB" sz="3200" dirty="0" smtClean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r>
              <a:rPr lang="en-GB" altLang="en-GB" sz="3200" dirty="0" smtClean="0">
                <a:solidFill>
                  <a:srgbClr val="800000"/>
                </a:solidFill>
                <a:cs typeface="+mn-cs"/>
              </a:rPr>
              <a:t>3. Minority opinions should be allowed</a:t>
            </a:r>
          </a:p>
          <a:p>
            <a:pPr>
              <a:defRPr/>
            </a:pPr>
            <a:r>
              <a:rPr lang="en-GB" altLang="en-GB" sz="3200" dirty="0" smtClean="0">
                <a:solidFill>
                  <a:srgbClr val="800000"/>
                </a:solidFill>
                <a:cs typeface="+mn-cs"/>
              </a:rPr>
              <a:t>   </a:t>
            </a:r>
            <a:r>
              <a:rPr lang="ja-JP" altLang="en-GB" sz="3200" dirty="0" smtClean="0">
                <a:solidFill>
                  <a:srgbClr val="800000"/>
                </a:solidFill>
                <a:latin typeface="Arial"/>
                <a:cs typeface="+mn-cs"/>
              </a:rPr>
              <a:t>‘</a:t>
            </a:r>
            <a:r>
              <a:rPr lang="en-GB" altLang="en-GB" sz="3200" dirty="0" smtClean="0">
                <a:solidFill>
                  <a:srgbClr val="800000"/>
                </a:solidFill>
                <a:cs typeface="+mn-cs"/>
              </a:rPr>
              <a:t>airtime</a:t>
            </a:r>
            <a:r>
              <a:rPr lang="ja-JP" altLang="en-GB" sz="3200" dirty="0" smtClean="0">
                <a:solidFill>
                  <a:srgbClr val="800000"/>
                </a:solidFill>
                <a:latin typeface="Arial"/>
                <a:cs typeface="+mn-cs"/>
              </a:rPr>
              <a:t>’</a:t>
            </a:r>
            <a:r>
              <a:rPr lang="en-GB" altLang="en-GB" sz="3200" dirty="0" smtClean="0">
                <a:solidFill>
                  <a:srgbClr val="800000"/>
                </a:solidFill>
                <a:cs typeface="+mn-cs"/>
              </a:rPr>
              <a:t> </a:t>
            </a:r>
          </a:p>
          <a:p>
            <a:pPr>
              <a:defRPr/>
            </a:pPr>
            <a:endParaRPr lang="en-GB" altLang="en-GB" sz="3200" dirty="0" smtClean="0">
              <a:solidFill>
                <a:schemeClr val="accent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9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989B6-D7E5-6A4D-A6FF-6BCD2CC11F31}" type="slidenum">
              <a:rPr lang="en-GB" altLang="en-GB"/>
              <a:pPr>
                <a:defRPr/>
              </a:pPr>
              <a:t>11</a:t>
            </a:fld>
            <a:endParaRPr lang="en-GB" altLang="en-GB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543800" cy="6096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mtClean="0">
                <a:solidFill>
                  <a:srgbClr val="800000"/>
                </a:solidFill>
                <a:cs typeface="+mj-cs"/>
              </a:rPr>
              <a:t>What are scenarios?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382000" cy="52260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GB" altLang="en-GB" sz="2800" dirty="0">
                <a:solidFill>
                  <a:srgbClr val="000090"/>
                </a:solidFill>
                <a:cs typeface="+mn-cs"/>
              </a:rPr>
              <a:t> A scenario is not a forecast of the future</a:t>
            </a:r>
          </a:p>
          <a:p>
            <a:pPr>
              <a:defRPr/>
            </a:pPr>
            <a:r>
              <a:rPr lang="en-GB" altLang="en-GB" sz="2800" dirty="0">
                <a:solidFill>
                  <a:srgbClr val="000090"/>
                </a:solidFill>
                <a:cs typeface="+mn-cs"/>
              </a:rPr>
              <a:t>   </a:t>
            </a:r>
            <a:r>
              <a:rPr lang="en-GB" altLang="en-GB" dirty="0">
                <a:solidFill>
                  <a:srgbClr val="000090"/>
                </a:solidFill>
                <a:cs typeface="+mn-cs"/>
              </a:rPr>
              <a:t>– </a:t>
            </a:r>
            <a:r>
              <a:rPr lang="en-GB" altLang="en-GB" sz="2800" dirty="0">
                <a:solidFill>
                  <a:srgbClr val="000090"/>
                </a:solidFill>
                <a:cs typeface="+mn-cs"/>
              </a:rPr>
              <a:t>multiple scenarios are pen pictures</a:t>
            </a:r>
          </a:p>
          <a:p>
            <a:pPr>
              <a:defRPr/>
            </a:pPr>
            <a:r>
              <a:rPr lang="en-GB" altLang="en-GB" sz="2800" dirty="0">
                <a:solidFill>
                  <a:srgbClr val="000090"/>
                </a:solidFill>
                <a:cs typeface="+mn-cs"/>
              </a:rPr>
              <a:t>   encompassing a range of plausible futures</a:t>
            </a:r>
          </a:p>
          <a:p>
            <a:pPr>
              <a:buFontTx/>
              <a:buChar char="•"/>
              <a:defRPr/>
            </a:pPr>
            <a:r>
              <a:rPr lang="en-GB" altLang="en-GB" sz="2800" dirty="0">
                <a:solidFill>
                  <a:srgbClr val="800000"/>
                </a:solidFill>
                <a:cs typeface="+mn-cs"/>
              </a:rPr>
              <a:t> Each scenario has an infinitesimal</a:t>
            </a:r>
          </a:p>
          <a:p>
            <a:pPr>
              <a:defRPr/>
            </a:pPr>
            <a:r>
              <a:rPr lang="en-GB" altLang="en-GB" sz="2800" dirty="0">
                <a:solidFill>
                  <a:srgbClr val="800000"/>
                </a:solidFill>
                <a:cs typeface="+mn-cs"/>
              </a:rPr>
              <a:t>   probability of occurrence, but the range</a:t>
            </a:r>
          </a:p>
          <a:p>
            <a:pPr>
              <a:defRPr/>
            </a:pPr>
            <a:r>
              <a:rPr lang="en-GB" altLang="en-GB" sz="2800" dirty="0">
                <a:solidFill>
                  <a:srgbClr val="800000"/>
                </a:solidFill>
                <a:cs typeface="+mn-cs"/>
              </a:rPr>
              <a:t>   of the set of scenarios is constructed to </a:t>
            </a:r>
          </a:p>
          <a:p>
            <a:pPr>
              <a:defRPr/>
            </a:pPr>
            <a:r>
              <a:rPr lang="en-GB" altLang="en-GB" sz="2800" dirty="0">
                <a:solidFill>
                  <a:srgbClr val="800000"/>
                </a:solidFill>
                <a:cs typeface="+mn-cs"/>
              </a:rPr>
              <a:t>   BOUND uncertainties seen to be inherent in </a:t>
            </a:r>
          </a:p>
          <a:p>
            <a:pPr>
              <a:defRPr/>
            </a:pPr>
            <a:r>
              <a:rPr lang="en-GB" altLang="en-GB" sz="2800" dirty="0">
                <a:solidFill>
                  <a:srgbClr val="800000"/>
                </a:solidFill>
                <a:cs typeface="+mn-cs"/>
              </a:rPr>
              <a:t>   the future</a:t>
            </a:r>
          </a:p>
          <a:p>
            <a:pPr>
              <a:buFontTx/>
              <a:buChar char="•"/>
              <a:defRPr/>
            </a:pPr>
            <a:r>
              <a:rPr lang="en-GB" altLang="en-GB" sz="2800" dirty="0">
                <a:solidFill>
                  <a:srgbClr val="008000"/>
                </a:solidFill>
                <a:cs typeface="+mn-cs"/>
              </a:rPr>
              <a:t> Unlike probability judgments, scenarios</a:t>
            </a:r>
          </a:p>
          <a:p>
            <a:pPr>
              <a:defRPr/>
            </a:pPr>
            <a:r>
              <a:rPr lang="en-GB" altLang="en-GB" sz="2800" dirty="0">
                <a:solidFill>
                  <a:srgbClr val="008000"/>
                </a:solidFill>
                <a:cs typeface="+mn-cs"/>
              </a:rPr>
              <a:t>   highlight the reasoning underlying judgments</a:t>
            </a:r>
          </a:p>
          <a:p>
            <a:pPr>
              <a:defRPr/>
            </a:pPr>
            <a:r>
              <a:rPr lang="en-GB" altLang="en-GB" sz="2800" dirty="0">
                <a:solidFill>
                  <a:srgbClr val="008000"/>
                </a:solidFill>
                <a:cs typeface="+mn-cs"/>
              </a:rPr>
              <a:t>   about the future </a:t>
            </a:r>
          </a:p>
          <a:p>
            <a:pPr>
              <a:defRPr/>
            </a:pPr>
            <a:endParaRPr lang="en-GB" altLang="en-GB" sz="2800" dirty="0">
              <a:solidFill>
                <a:schemeClr val="accent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BB75E-9A3F-F242-B7ED-F6BA835D2617}" type="slidenum">
              <a:rPr lang="en-GB" altLang="en-GB"/>
              <a:pPr>
                <a:defRPr/>
              </a:pPr>
              <a:t>12</a:t>
            </a:fld>
            <a:endParaRPr lang="en-GB" alt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mtClean="0">
                <a:solidFill>
                  <a:srgbClr val="800000"/>
                </a:solidFill>
                <a:cs typeface="+mj-cs"/>
              </a:rPr>
              <a:t>More on scenarios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000090"/>
                </a:solidFill>
                <a:cs typeface="+mn-cs"/>
              </a:rPr>
              <a:t>A major focus is how the future can evolve from now to the horizon year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sz="2800" smtClean="0">
              <a:solidFill>
                <a:srgbClr val="00009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000090"/>
                </a:solidFill>
                <a:cs typeface="+mn-cs"/>
              </a:rPr>
              <a:t>Relationship between critical uncertainties,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2800" smtClean="0">
                <a:solidFill>
                  <a:srgbClr val="000090"/>
                </a:solidFill>
                <a:cs typeface="+mn-cs"/>
              </a:rPr>
              <a:t>    predetermined trends and behavior of actors is thought through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2800" smtClean="0">
              <a:solidFill>
                <a:srgbClr val="00009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sz="2800" smtClean="0">
                <a:solidFill>
                  <a:srgbClr val="000090"/>
                </a:solidFill>
                <a:cs typeface="+mn-cs"/>
              </a:rPr>
              <a:t>Decisions are then tested for robustness 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sz="2800" smtClean="0">
                <a:solidFill>
                  <a:srgbClr val="000090"/>
                </a:solidFill>
                <a:cs typeface="+mn-cs"/>
              </a:rPr>
              <a:t>    the ‘wind tunnel’ of the set of scenarios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sz="2800" smtClean="0">
              <a:solidFill>
                <a:srgbClr val="000090"/>
              </a:solidFill>
              <a:cs typeface="+mn-cs"/>
            </a:endParaRPr>
          </a:p>
          <a:p>
            <a:pPr eaLnBrk="1" hangingPunct="1">
              <a:defRPr/>
            </a:pPr>
            <a:endParaRPr lang="en-GB" sz="2800" smtClean="0">
              <a:solidFill>
                <a:srgbClr val="00009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6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D24CC-52BF-BB44-9105-D87606EC57C6}" type="slidenum">
              <a:rPr lang="en-GB" altLang="en-GB"/>
              <a:pPr>
                <a:defRPr/>
              </a:pPr>
              <a:t>13</a:t>
            </a:fld>
            <a:endParaRPr lang="en-GB" altLang="en-GB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  <a:cs typeface="+mj-cs"/>
              </a:rPr>
              <a:t>Scenario construction: The extreme world method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768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000090"/>
                </a:solidFill>
                <a:cs typeface="+mn-cs"/>
              </a:rPr>
              <a:t>Identify the issue of concern and horizon year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174E0F"/>
                </a:solidFill>
                <a:cs typeface="+mn-cs"/>
              </a:rPr>
              <a:t>Identify current trends that have an impact on the issue of concern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800000"/>
                </a:solidFill>
                <a:cs typeface="+mn-cs"/>
              </a:rPr>
              <a:t>Identify critical uncertainties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120A7C"/>
                </a:solidFill>
                <a:cs typeface="+mn-cs"/>
              </a:rPr>
              <a:t>Identify whether trends and uncertainties have a negative or positive impact on issue of concern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174E0F"/>
                </a:solidFill>
                <a:cs typeface="+mn-cs"/>
              </a:rPr>
              <a:t>Create extreme worlds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800000"/>
                </a:solidFill>
                <a:cs typeface="+mn-cs"/>
              </a:rPr>
              <a:t>Add predetermined trends to both scenarios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000090"/>
                </a:solidFill>
                <a:cs typeface="+mn-cs"/>
              </a:rPr>
              <a:t>Check for internal consistency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sz="2800" dirty="0" smtClean="0">
                <a:solidFill>
                  <a:srgbClr val="174E0F"/>
                </a:solidFill>
                <a:cs typeface="+mn-cs"/>
              </a:rPr>
              <a:t>Add in actions of individuals and organizations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GB" sz="2800" dirty="0" smtClean="0">
              <a:solidFill>
                <a:schemeClr val="accent2"/>
              </a:solidFill>
              <a:cs typeface="+mn-cs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GB" sz="2800" dirty="0" smtClean="0">
              <a:solidFill>
                <a:schemeClr val="accent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96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49EFD-B6F7-4B48-9FC7-235D7F55FC28}" type="slidenum">
              <a:rPr lang="en-GB" altLang="en-GB"/>
              <a:pPr>
                <a:defRPr/>
              </a:pPr>
              <a:t>14</a:t>
            </a:fld>
            <a:endParaRPr lang="en-GB" alt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174E0F"/>
                </a:solidFill>
                <a:cs typeface="+mj-cs"/>
              </a:rPr>
              <a:t>Examples of predetermined trends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5720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Demographic:	population growth, birth rates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Technology:		growth rates, production capacity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Political:		power shifts, budget deficits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20A7C"/>
                </a:solidFill>
                <a:cs typeface="+mn-cs"/>
              </a:rPr>
              <a:t>Cultural:		changing values, spending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20A7C"/>
                </a:solidFill>
                <a:cs typeface="+mn-cs"/>
              </a:rPr>
              <a:t>				patterns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Economic:		disposable incomes, investment</a:t>
            </a:r>
          </a:p>
          <a:p>
            <a:pPr eaLnBrk="1" hangingPunct="1"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				levels</a:t>
            </a:r>
          </a:p>
        </p:txBody>
      </p:sp>
    </p:spTree>
    <p:extLst>
      <p:ext uri="{BB962C8B-B14F-4D97-AF65-F5344CB8AC3E}">
        <p14:creationId xmlns:p14="http://schemas.microsoft.com/office/powerpoint/2010/main" val="136066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CCB8-80E9-9246-9055-E4AB84CA4333}" type="slidenum">
              <a:rPr lang="en-GB" altLang="en-GB"/>
              <a:pPr>
                <a:defRPr/>
              </a:pPr>
              <a:t>15</a:t>
            </a:fld>
            <a:endParaRPr lang="en-GB" altLang="en-GB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2192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  <a:cs typeface="+mj-cs"/>
              </a:rPr>
              <a:t>When should a company use scenario planning?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95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When uncertainty is high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Too many costly surprises have occurred in the past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Insufficient new opportunities are perceived or generated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The industry has experienced significant change, or is about to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Strong differences of opinion exist, each of which has its merits</a:t>
            </a:r>
          </a:p>
        </p:txBody>
      </p:sp>
    </p:spTree>
    <p:extLst>
      <p:ext uri="{BB962C8B-B14F-4D97-AF65-F5344CB8AC3E}">
        <p14:creationId xmlns:p14="http://schemas.microsoft.com/office/powerpoint/2010/main" val="368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C2C59-D46E-B746-99E4-81680573B4CE}" type="slidenum">
              <a:rPr lang="en-GB" altLang="en-GB"/>
              <a:pPr>
                <a:defRPr/>
              </a:pPr>
              <a:t>16</a:t>
            </a:fld>
            <a:endParaRPr lang="en-GB" alt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10668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2"/>
                </a:solidFill>
                <a:cs typeface="+mj-cs"/>
              </a:rPr>
              <a:t>Typical outcomes of scenario planning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9530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‘This is what we have to do’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	   (developing new business opportunities)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‘We better think again’ </a:t>
            </a:r>
            <a:r>
              <a:rPr lang="en-GB" sz="3600" dirty="0" smtClean="0">
                <a:solidFill>
                  <a:srgbClr val="174E0F"/>
                </a:solidFill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3600" dirty="0" smtClean="0">
                <a:solidFill>
                  <a:srgbClr val="174E0F"/>
                </a:solidFill>
                <a:cs typeface="+mn-cs"/>
              </a:rPr>
              <a:t>     </a:t>
            </a:r>
            <a:r>
              <a:rPr lang="en-GB" dirty="0" smtClean="0">
                <a:solidFill>
                  <a:srgbClr val="174E0F"/>
                </a:solidFill>
                <a:cs typeface="+mn-cs"/>
              </a:rPr>
              <a:t>(understanding outcomes of plans better)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‘We better watch those dots on the horizon’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 	  (perceiving weak signals of new developments)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‘We are in the right track’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dirty="0" smtClean="0">
                <a:solidFill>
                  <a:srgbClr val="174E0F"/>
                </a:solidFill>
                <a:cs typeface="+mn-cs"/>
              </a:rPr>
              <a:t>	  (moving forward with more confidence)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3200" dirty="0" smtClean="0">
                <a:solidFill>
                  <a:srgbClr val="174E0F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§"/>
              <a:defRPr/>
            </a:pPr>
            <a:endParaRPr lang="en-GB" sz="3200" dirty="0" smtClean="0">
              <a:solidFill>
                <a:srgbClr val="174E0F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sz="3200" dirty="0" smtClean="0">
              <a:solidFill>
                <a:srgbClr val="174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34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20CBF-9C3B-AB45-B404-D83326BAD230}" type="slidenum">
              <a:rPr lang="en-GB" altLang="en-GB"/>
              <a:pPr>
                <a:defRPr/>
              </a:pPr>
              <a:t>17</a:t>
            </a:fld>
            <a:endParaRPr lang="en-GB" alt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GB" sz="5400" dirty="0" smtClean="0">
              <a:solidFill>
                <a:srgbClr val="800000"/>
              </a:solidFill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Scenario Planning: </a:t>
            </a: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Another Look</a:t>
            </a:r>
          </a:p>
        </p:txBody>
      </p:sp>
    </p:spTree>
    <p:extLst>
      <p:ext uri="{BB962C8B-B14F-4D97-AF65-F5344CB8AC3E}">
        <p14:creationId xmlns:p14="http://schemas.microsoft.com/office/powerpoint/2010/main" val="140383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Definition</a:t>
            </a:r>
            <a:endParaRPr lang="en-US" b="0" dirty="0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Common definitions of the term “scenario”: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An outline of the plot of the dramatic work giving particulars of the scenes, characters, etc.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The outline or sometimes the complete script of a motion picture or a shooting script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An imagined sequence of events, especially any of several detailed plans and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81811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Definition</a:t>
            </a:r>
            <a:endParaRPr lang="en-US" b="0" dirty="0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mtClean="0"/>
              <a:t>Scenarios in the context of Foresight</a:t>
            </a:r>
            <a:endParaRPr lang="en-GB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mtClean="0"/>
              <a:t>Wack (1984):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mtClean="0"/>
              <a:t>“</a:t>
            </a:r>
            <a:r>
              <a:rPr lang="en-GB" i="1" smtClean="0"/>
              <a:t>a discipline for rediscovering the original entrepreneurial power of creative foresight in contexts of accelerated change, greater complexity and genuine uncertainty</a:t>
            </a:r>
            <a:r>
              <a:rPr lang="en-GB" smtClean="0"/>
              <a:t>”</a:t>
            </a:r>
            <a:endParaRPr lang="da-DK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da-DK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a-DK" smtClean="0"/>
              <a:t>Schwartz (1991):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a-DK" i="1" smtClean="0"/>
              <a:t>‘‘tools for ordering one’s perceptions about alternative future environments in which one’s decisions might be played out’’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da-DK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a-DK" smtClean="0"/>
              <a:t>Gausemeier </a:t>
            </a:r>
            <a:r>
              <a:rPr lang="da-DK" i="1" smtClean="0"/>
              <a:t>et al.</a:t>
            </a:r>
            <a:r>
              <a:rPr lang="da-DK" smtClean="0"/>
              <a:t> </a:t>
            </a:r>
            <a:r>
              <a:rPr lang="en-GB" smtClean="0"/>
              <a:t>(1998):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GB" smtClean="0"/>
              <a:t>	“</a:t>
            </a:r>
            <a:r>
              <a:rPr lang="en-GB" i="1" smtClean="0"/>
              <a:t>a generally intelligible description of a possible situation in the future, based on complex network of influence factors</a:t>
            </a:r>
            <a:r>
              <a:rPr lang="en-GB" smtClean="0"/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1896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smtClean="0">
                <a:solidFill>
                  <a:schemeClr val="accent2"/>
                </a:solidFill>
                <a:cs typeface="+mj-cs"/>
              </a:rPr>
              <a:t>Scenarios -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nb-NO" sz="2000" b="1" smtClean="0">
                <a:solidFill>
                  <a:schemeClr val="accent2"/>
                </a:solidFill>
                <a:cs typeface="+mn-cs"/>
              </a:rPr>
              <a:t>Scenarios are structurally different stories about how the future might develop</a:t>
            </a:r>
          </a:p>
        </p:txBody>
      </p:sp>
      <p:grpSp>
        <p:nvGrpSpPr>
          <p:cNvPr id="6147" name="Group 4"/>
          <p:cNvGrpSpPr>
            <a:grpSpLocks noChangeAspect="1"/>
          </p:cNvGrpSpPr>
          <p:nvPr/>
        </p:nvGrpSpPr>
        <p:grpSpPr bwMode="auto">
          <a:xfrm>
            <a:off x="609600" y="2438400"/>
            <a:ext cx="7467600" cy="3613150"/>
            <a:chOff x="672" y="1344"/>
            <a:chExt cx="4704" cy="2276"/>
          </a:xfrm>
        </p:grpSpPr>
        <p:sp>
          <p:nvSpPr>
            <p:cNvPr id="4101" name="Text Box 5"/>
            <p:cNvSpPr txBox="1">
              <a:spLocks noChangeAspect="1" noChangeArrowheads="1"/>
            </p:cNvSpPr>
            <p:nvPr/>
          </p:nvSpPr>
          <p:spPr bwMode="auto">
            <a:xfrm>
              <a:off x="672" y="340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b="1">
                  <a:cs typeface="+mn-cs"/>
                </a:rPr>
                <a:t>Today</a:t>
              </a:r>
              <a:endParaRPr lang="en-GB">
                <a:cs typeface="+mn-cs"/>
              </a:endParaRPr>
            </a:p>
          </p:txBody>
        </p:sp>
        <p:sp>
          <p:nvSpPr>
            <p:cNvPr id="4102" name="Oval 6"/>
            <p:cNvSpPr>
              <a:spLocks noChangeAspect="1" noChangeArrowheads="1"/>
            </p:cNvSpPr>
            <p:nvPr/>
          </p:nvSpPr>
          <p:spPr bwMode="auto">
            <a:xfrm>
              <a:off x="2976" y="1344"/>
              <a:ext cx="2400" cy="192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3" name="Oval 7"/>
            <p:cNvSpPr>
              <a:spLocks noChangeAspect="1" noChangeArrowheads="1"/>
            </p:cNvSpPr>
            <p:nvPr/>
          </p:nvSpPr>
          <p:spPr bwMode="auto">
            <a:xfrm>
              <a:off x="912" y="2208"/>
              <a:ext cx="384" cy="3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4" name="Line 8"/>
            <p:cNvSpPr>
              <a:spLocks noChangeAspect="1" noChangeShapeType="1"/>
            </p:cNvSpPr>
            <p:nvPr/>
          </p:nvSpPr>
          <p:spPr bwMode="auto">
            <a:xfrm flipV="1">
              <a:off x="1104" y="1344"/>
              <a:ext cx="288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5" name="Line 9"/>
            <p:cNvSpPr>
              <a:spLocks noChangeAspect="1" noChangeShapeType="1"/>
            </p:cNvSpPr>
            <p:nvPr/>
          </p:nvSpPr>
          <p:spPr bwMode="auto">
            <a:xfrm>
              <a:off x="1104" y="2544"/>
              <a:ext cx="2832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6" name="Oval 10"/>
            <p:cNvSpPr>
              <a:spLocks noChangeAspect="1" noChangeArrowheads="1"/>
            </p:cNvSpPr>
            <p:nvPr/>
          </p:nvSpPr>
          <p:spPr bwMode="auto">
            <a:xfrm>
              <a:off x="3216" y="1584"/>
              <a:ext cx="768" cy="576"/>
            </a:xfrm>
            <a:prstGeom prst="ellipse">
              <a:avLst/>
            </a:prstGeom>
            <a:solidFill>
              <a:srgbClr val="F9F265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7" name="Oval 11"/>
            <p:cNvSpPr>
              <a:spLocks noChangeAspect="1" noChangeArrowheads="1"/>
            </p:cNvSpPr>
            <p:nvPr/>
          </p:nvSpPr>
          <p:spPr bwMode="auto">
            <a:xfrm>
              <a:off x="4368" y="1584"/>
              <a:ext cx="768" cy="576"/>
            </a:xfrm>
            <a:prstGeom prst="ellipse">
              <a:avLst/>
            </a:prstGeom>
            <a:solidFill>
              <a:srgbClr val="F9F265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8" name="Oval 12"/>
            <p:cNvSpPr>
              <a:spLocks noChangeAspect="1" noChangeArrowheads="1"/>
            </p:cNvSpPr>
            <p:nvPr/>
          </p:nvSpPr>
          <p:spPr bwMode="auto">
            <a:xfrm>
              <a:off x="3216" y="2448"/>
              <a:ext cx="768" cy="576"/>
            </a:xfrm>
            <a:prstGeom prst="ellipse">
              <a:avLst/>
            </a:prstGeom>
            <a:solidFill>
              <a:srgbClr val="F9F265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09" name="Oval 13"/>
            <p:cNvSpPr>
              <a:spLocks noChangeAspect="1" noChangeArrowheads="1"/>
            </p:cNvSpPr>
            <p:nvPr/>
          </p:nvSpPr>
          <p:spPr bwMode="auto">
            <a:xfrm>
              <a:off x="4368" y="2448"/>
              <a:ext cx="768" cy="576"/>
            </a:xfrm>
            <a:prstGeom prst="ellipse">
              <a:avLst/>
            </a:prstGeom>
            <a:solidFill>
              <a:srgbClr val="F9F265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0" name="Line 14"/>
            <p:cNvSpPr>
              <a:spLocks noChangeAspect="1" noChangeShapeType="1"/>
            </p:cNvSpPr>
            <p:nvPr/>
          </p:nvSpPr>
          <p:spPr bwMode="auto">
            <a:xfrm>
              <a:off x="4176" y="1344"/>
              <a:ext cx="0" cy="19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1" name="Line 15"/>
            <p:cNvSpPr>
              <a:spLocks noChangeAspect="1" noChangeShapeType="1"/>
            </p:cNvSpPr>
            <p:nvPr/>
          </p:nvSpPr>
          <p:spPr bwMode="auto">
            <a:xfrm>
              <a:off x="2976" y="2304"/>
              <a:ext cx="2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2" name="Text Box 16"/>
            <p:cNvSpPr txBox="1">
              <a:spLocks noChangeAspect="1" noChangeArrowheads="1"/>
            </p:cNvSpPr>
            <p:nvPr/>
          </p:nvSpPr>
          <p:spPr bwMode="auto">
            <a:xfrm>
              <a:off x="3744" y="3408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b="1">
                  <a:cs typeface="+mn-cs"/>
                </a:rPr>
                <a:t>The future</a:t>
              </a:r>
              <a:endParaRPr lang="en-GB">
                <a:cs typeface="+mn-cs"/>
              </a:endParaRPr>
            </a:p>
          </p:txBody>
        </p:sp>
        <p:sp>
          <p:nvSpPr>
            <p:cNvPr id="4113" name="Oval 17"/>
            <p:cNvSpPr>
              <a:spLocks noChangeAspect="1" noChangeArrowheads="1"/>
            </p:cNvSpPr>
            <p:nvPr/>
          </p:nvSpPr>
          <p:spPr bwMode="auto">
            <a:xfrm>
              <a:off x="3456" y="2784"/>
              <a:ext cx="240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4" name="Line 18"/>
            <p:cNvSpPr>
              <a:spLocks noChangeAspect="1" noChangeShapeType="1"/>
            </p:cNvSpPr>
            <p:nvPr/>
          </p:nvSpPr>
          <p:spPr bwMode="auto">
            <a:xfrm flipH="1">
              <a:off x="2544" y="2928"/>
              <a:ext cx="96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15" name="Text Box 19"/>
            <p:cNvSpPr txBox="1">
              <a:spLocks noChangeAspect="1" noChangeArrowheads="1"/>
            </p:cNvSpPr>
            <p:nvPr/>
          </p:nvSpPr>
          <p:spPr bwMode="auto">
            <a:xfrm>
              <a:off x="1920" y="3408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600" b="1">
                  <a:cs typeface="+mn-cs"/>
                </a:rPr>
                <a:t>Single-point forecast</a:t>
              </a:r>
              <a:endParaRPr lang="en-GB">
                <a:cs typeface="+mn-cs"/>
              </a:endParaRPr>
            </a:p>
          </p:txBody>
        </p:sp>
        <p:sp>
          <p:nvSpPr>
            <p:cNvPr id="4116" name="Text Box 20"/>
            <p:cNvSpPr txBox="1">
              <a:spLocks noChangeAspect="1" noChangeArrowheads="1"/>
            </p:cNvSpPr>
            <p:nvPr/>
          </p:nvSpPr>
          <p:spPr bwMode="auto">
            <a:xfrm>
              <a:off x="3312" y="1776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400" b="1">
                  <a:cs typeface="+mn-cs"/>
                </a:rPr>
                <a:t>Scenario 1</a:t>
              </a:r>
              <a:endParaRPr lang="en-GB">
                <a:cs typeface="+mn-cs"/>
              </a:endParaRPr>
            </a:p>
          </p:txBody>
        </p:sp>
        <p:sp>
          <p:nvSpPr>
            <p:cNvPr id="4117" name="Text Box 21"/>
            <p:cNvSpPr txBox="1">
              <a:spLocks noChangeAspect="1" noChangeArrowheads="1"/>
            </p:cNvSpPr>
            <p:nvPr/>
          </p:nvSpPr>
          <p:spPr bwMode="auto">
            <a:xfrm>
              <a:off x="3312" y="2592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400" b="1">
                  <a:cs typeface="+mn-cs"/>
                </a:rPr>
                <a:t>Scenario 3</a:t>
              </a:r>
              <a:endParaRPr lang="en-GB">
                <a:cs typeface="+mn-cs"/>
              </a:endParaRPr>
            </a:p>
          </p:txBody>
        </p:sp>
        <p:sp>
          <p:nvSpPr>
            <p:cNvPr id="4118" name="Text Box 22"/>
            <p:cNvSpPr txBox="1">
              <a:spLocks noChangeAspect="1" noChangeArrowheads="1"/>
            </p:cNvSpPr>
            <p:nvPr/>
          </p:nvSpPr>
          <p:spPr bwMode="auto">
            <a:xfrm>
              <a:off x="4368" y="264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400" b="1">
                  <a:cs typeface="+mn-cs"/>
                </a:rPr>
                <a:t>Scenario 4</a:t>
              </a:r>
              <a:endParaRPr lang="en-GB">
                <a:cs typeface="+mn-cs"/>
              </a:endParaRPr>
            </a:p>
          </p:txBody>
        </p:sp>
        <p:sp>
          <p:nvSpPr>
            <p:cNvPr id="4119" name="Text Box 23"/>
            <p:cNvSpPr txBox="1">
              <a:spLocks noChangeAspect="1" noChangeArrowheads="1"/>
            </p:cNvSpPr>
            <p:nvPr/>
          </p:nvSpPr>
          <p:spPr bwMode="auto">
            <a:xfrm>
              <a:off x="4416" y="1776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1400" b="1">
                  <a:cs typeface="+mn-cs"/>
                </a:rPr>
                <a:t>Scenario 2</a:t>
              </a:r>
              <a:endParaRPr lang="en-GB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10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Historical background</a:t>
            </a:r>
            <a:endParaRPr lang="en-US" b="0" dirty="0" smtClean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smtClean="0"/>
              <a:t>The concept first emerged following World War II, as a method for military planning. The U.S. Air Force tried to imagine what its opponents might do, and to prepare alternative strategies</a:t>
            </a:r>
          </a:p>
          <a:p>
            <a:pPr eaLnBrk="1" hangingPunct="1">
              <a:defRPr/>
            </a:pPr>
            <a:r>
              <a:rPr lang="en-GB" smtClean="0"/>
              <a:t>In the 1960s, Herman Kahn, who had been part of the Air Force effort, refined scenarios as a tool for business prognostication</a:t>
            </a:r>
          </a:p>
          <a:p>
            <a:pPr eaLnBrk="1" hangingPunct="1">
              <a:defRPr/>
            </a:pPr>
            <a:r>
              <a:rPr lang="en-GB" smtClean="0"/>
              <a:t>Scenarios reached a new dimension in the early 1970s with Pierre Wack’s work in Shell, which enabled the company to anticipate the rise and subsequent fall of oil prices in 1973</a:t>
            </a:r>
          </a:p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797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Key assumptions in using scenarios</a:t>
            </a:r>
            <a:endParaRPr lang="en-US" b="0" dirty="0" smtClean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The future not only is a continuum of past relationships and dynamics but also can be shaped by human choice and action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The future cannot be foreseen completely, but extrapolation of the future can inform the decisions of the present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There is not one possible future only. Uncertainty calls for a variety of futures mapping a ‘possibility space’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Development of scenarios involves both rational analysis and subjective judgement. It therefore requires interactive and participative methods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1600" dirty="0" smtClean="0"/>
              <a:t>						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8075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Dual meaning of scenarios</a:t>
            </a:r>
            <a:endParaRPr lang="en-US" b="0" dirty="0" smtClean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11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dirty="0" smtClean="0"/>
              <a:t>Image of the future:</a:t>
            </a:r>
            <a:r>
              <a:rPr lang="en-GB" sz="2400" dirty="0" smtClean="0"/>
              <a:t> a state of affairs, describing the circumstances at a particular point in future time</a:t>
            </a:r>
          </a:p>
          <a:p>
            <a:pPr eaLnBrk="1" hangingPunct="1">
              <a:defRPr/>
            </a:pPr>
            <a:r>
              <a:rPr lang="en-GB" sz="2400" b="1" dirty="0" smtClean="0"/>
              <a:t>Future history:</a:t>
            </a:r>
            <a:r>
              <a:rPr lang="en-GB" sz="2400" dirty="0" smtClean="0"/>
              <a:t> a “story” of the evolution of affairs, in the form of a sequence of events or developments of trends</a:t>
            </a:r>
          </a:p>
          <a:p>
            <a:pPr eaLnBrk="1" hangingPunct="1">
              <a:defRPr/>
            </a:pPr>
            <a:endParaRPr lang="en-GB" sz="2400" dirty="0" smtClean="0"/>
          </a:p>
          <a:p>
            <a:pPr eaLnBrk="1" hangingPunct="1">
              <a:defRPr/>
            </a:pPr>
            <a:endParaRPr lang="en-US" sz="4000" dirty="0" smtClean="0"/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1524000" y="3429000"/>
            <a:ext cx="5715000" cy="3352800"/>
            <a:chOff x="497" y="804"/>
            <a:chExt cx="4269" cy="3216"/>
          </a:xfrm>
        </p:grpSpPr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1763" y="1322"/>
            <a:ext cx="2026" cy="2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67" name="Clip" r:id="rId3" imgW="6767871" imgH="4126271" progId="MS_ClipArt_Gallery.2">
                    <p:embed/>
                  </p:oleObj>
                </mc:Choice>
                <mc:Fallback>
                  <p:oleObj name="Clip" r:id="rId3" imgW="6767871" imgH="4126271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" y="1322"/>
                          <a:ext cx="2026" cy="2161"/>
                        </a:xfrm>
                        <a:prstGeom prst="rect">
                          <a:avLst/>
                        </a:prstGeom>
                        <a:gradFill rotWithShape="0">
                          <a:gsLst>
                            <a:gs pos="0">
                              <a:srgbClr val="9966FF"/>
                            </a:gs>
                            <a:gs pos="50000">
                              <a:srgbClr val="99CCFF"/>
                            </a:gs>
                            <a:gs pos="100000">
                              <a:srgbClr val="9966FF"/>
                            </a:gs>
                          </a:gsLst>
                          <a:lin ang="5400000" scaled="1"/>
                        </a:gra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518" name="Oval 6"/>
            <p:cNvSpPr>
              <a:spLocks noChangeArrowheads="1"/>
            </p:cNvSpPr>
            <p:nvPr/>
          </p:nvSpPr>
          <p:spPr bwMode="auto">
            <a:xfrm>
              <a:off x="3736" y="1920"/>
              <a:ext cx="973" cy="888"/>
            </a:xfrm>
            <a:prstGeom prst="ellipse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473D5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2519" name="Oval 7"/>
            <p:cNvSpPr>
              <a:spLocks noChangeArrowheads="1"/>
            </p:cNvSpPr>
            <p:nvPr/>
          </p:nvSpPr>
          <p:spPr bwMode="auto">
            <a:xfrm>
              <a:off x="3341" y="804"/>
              <a:ext cx="972" cy="888"/>
            </a:xfrm>
            <a:prstGeom prst="ellipse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473D5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2520" name="Oval 8"/>
            <p:cNvSpPr>
              <a:spLocks noChangeArrowheads="1"/>
            </p:cNvSpPr>
            <p:nvPr/>
          </p:nvSpPr>
          <p:spPr bwMode="auto">
            <a:xfrm>
              <a:off x="3209" y="3132"/>
              <a:ext cx="972" cy="888"/>
            </a:xfrm>
            <a:prstGeom prst="ellipse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473D5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2521" name="Oval 9"/>
            <p:cNvSpPr>
              <a:spLocks noChangeArrowheads="1"/>
            </p:cNvSpPr>
            <p:nvPr/>
          </p:nvSpPr>
          <p:spPr bwMode="auto">
            <a:xfrm>
              <a:off x="497" y="1692"/>
              <a:ext cx="1332" cy="1308"/>
            </a:xfrm>
            <a:prstGeom prst="ellipse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473D51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2522" name="Text Box 10"/>
            <p:cNvSpPr txBox="1">
              <a:spLocks noChangeArrowheads="1"/>
            </p:cNvSpPr>
            <p:nvPr/>
          </p:nvSpPr>
          <p:spPr bwMode="auto">
            <a:xfrm>
              <a:off x="1962" y="2184"/>
              <a:ext cx="129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66FF"/>
                      </a:gs>
                      <a:gs pos="50000">
                        <a:srgbClr val="99CC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histories</a:t>
              </a:r>
            </a:p>
          </p:txBody>
        </p:sp>
        <p:sp>
          <p:nvSpPr>
            <p:cNvPr id="192523" name="Text Box 11"/>
            <p:cNvSpPr txBox="1">
              <a:spLocks noChangeArrowheads="1"/>
            </p:cNvSpPr>
            <p:nvPr/>
          </p:nvSpPr>
          <p:spPr bwMode="auto">
            <a:xfrm>
              <a:off x="3796" y="2137"/>
              <a:ext cx="97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66FF"/>
                      </a:gs>
                      <a:gs pos="50000">
                        <a:srgbClr val="99CC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images</a:t>
              </a:r>
            </a:p>
          </p:txBody>
        </p:sp>
        <p:sp>
          <p:nvSpPr>
            <p:cNvPr id="192524" name="Text Box 12"/>
            <p:cNvSpPr txBox="1">
              <a:spLocks noChangeArrowheads="1"/>
            </p:cNvSpPr>
            <p:nvPr/>
          </p:nvSpPr>
          <p:spPr bwMode="auto">
            <a:xfrm>
              <a:off x="633" y="1753"/>
              <a:ext cx="1055" cy="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Now:</a:t>
              </a: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Times New Roman" charset="0"/>
                </a:rPr>
                <a:t> where are we, what should we do...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505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0" dirty="0" smtClean="0"/>
              <a:t>Essential characteristics of scenarios</a:t>
            </a:r>
            <a:endParaRPr lang="en-US" b="0" dirty="0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7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Internally consistent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Link historical and present events with hypothetical events in the future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Carry storylines that can be expressed in simple diagrams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Plausible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Reflect predetermined elements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Identify signposts or indicators that a given story is occurring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GB" sz="3600" dirty="0" smtClean="0"/>
              <a:t>					                </a:t>
            </a:r>
            <a:r>
              <a:rPr lang="en-GB" sz="1800" dirty="0" smtClean="0"/>
              <a:t>(van der </a:t>
            </a:r>
            <a:r>
              <a:rPr lang="en-GB" sz="1800" dirty="0" err="1" smtClean="0"/>
              <a:t>Heijden</a:t>
            </a:r>
            <a:r>
              <a:rPr lang="en-GB" sz="1800" dirty="0" smtClean="0"/>
              <a:t>, 1997)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5980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A successful scenario</a:t>
            </a:r>
            <a:endParaRPr lang="en-US" b="0" dirty="0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Describes the </a:t>
            </a:r>
            <a:r>
              <a:rPr lang="en-US" sz="2000" u="sng" dirty="0" smtClean="0"/>
              <a:t>possible future changes</a:t>
            </a:r>
            <a:r>
              <a:rPr lang="en-US" sz="2000" dirty="0" smtClean="0"/>
              <a:t> in a particular </a:t>
            </a:r>
            <a:r>
              <a:rPr lang="ja-JP" altLang="en-US" sz="2000" dirty="0" smtClean="0"/>
              <a:t>‘</a:t>
            </a:r>
            <a:r>
              <a:rPr lang="en-US" sz="2000" dirty="0" smtClean="0"/>
              <a:t>system</a:t>
            </a:r>
            <a:r>
              <a:rPr lang="ja-JP" altLang="en-US" sz="2000" dirty="0" smtClean="0"/>
              <a:t>’</a:t>
            </a:r>
            <a:r>
              <a:rPr lang="en-US" sz="2000" dirty="0" smtClean="0"/>
              <a:t>, domain, environment, society, etc.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Involves the </a:t>
            </a:r>
            <a:r>
              <a:rPr lang="en-US" sz="2000" u="sng" dirty="0" smtClean="0"/>
              <a:t>imagination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Are written in the past or present tense - as if the visualized trends &amp; events had already happened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Indicates the </a:t>
            </a:r>
            <a:r>
              <a:rPr lang="en-US" sz="2000" u="sng" dirty="0" smtClean="0"/>
              <a:t>causes and consequences</a:t>
            </a:r>
            <a:r>
              <a:rPr lang="en-US" sz="2000" dirty="0" smtClean="0"/>
              <a:t> of key developments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Challenges our current images &amp; </a:t>
            </a:r>
            <a:r>
              <a:rPr lang="en-US" sz="2000" dirty="0" smtClean="0">
                <a:solidFill>
                  <a:srgbClr val="000000"/>
                </a:solidFill>
              </a:rPr>
              <a:t>conjectures </a:t>
            </a:r>
            <a:r>
              <a:rPr lang="en-US" sz="2000" dirty="0" smtClean="0"/>
              <a:t>about the future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Helps us to </a:t>
            </a:r>
            <a:r>
              <a:rPr lang="en-US" sz="2000" u="sng" dirty="0" smtClean="0"/>
              <a:t>create and evaluate alternative policies</a:t>
            </a:r>
            <a:r>
              <a:rPr lang="en-US" sz="2000" dirty="0" smtClean="0"/>
              <a:t>, </a:t>
            </a:r>
            <a:r>
              <a:rPr lang="en-US" sz="2000" u="sng" dirty="0" smtClean="0"/>
              <a:t>strategies</a:t>
            </a:r>
            <a:r>
              <a:rPr lang="en-US" sz="2000" dirty="0" smtClean="0"/>
              <a:t> and </a:t>
            </a:r>
            <a:r>
              <a:rPr lang="en-US" sz="2000" u="sng" dirty="0" smtClean="0"/>
              <a:t>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Is seen as </a:t>
            </a:r>
            <a:r>
              <a:rPr lang="en-US" sz="2000" u="sng" dirty="0" smtClean="0"/>
              <a:t>relevant</a:t>
            </a:r>
            <a:r>
              <a:rPr lang="en-US" sz="2000" dirty="0" smtClean="0"/>
              <a:t> and an important element of the strategic decision/</a:t>
            </a:r>
            <a:r>
              <a:rPr lang="en-US" sz="2000" u="sng" dirty="0" smtClean="0"/>
              <a:t>policy making</a:t>
            </a:r>
            <a:r>
              <a:rPr lang="en-US" sz="2000" dirty="0" smtClean="0"/>
              <a:t> process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9548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Variations: Single vs. Multiple</a:t>
            </a:r>
            <a:endParaRPr lang="en-US" b="0" dirty="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b="1" dirty="0" smtClean="0"/>
              <a:t>Single Scenario</a:t>
            </a:r>
          </a:p>
          <a:p>
            <a:pPr lvl="1" eaLnBrk="1" hangingPunct="1">
              <a:defRPr/>
            </a:pPr>
            <a:r>
              <a:rPr lang="en-GB" dirty="0" smtClean="0"/>
              <a:t>To illustrate and communicate features of forecasts and future-relevant analyses</a:t>
            </a:r>
          </a:p>
          <a:p>
            <a:pPr lvl="1" eaLnBrk="1" hangingPunct="1">
              <a:defRPr/>
            </a:pPr>
            <a:r>
              <a:rPr lang="en-GB" dirty="0" smtClean="0"/>
              <a:t>To provide a framework in terms of which views of different aspects of future developments can be integrated and their consistency or otherwise examined</a:t>
            </a:r>
          </a:p>
          <a:p>
            <a:pPr lvl="1" eaLnBrk="1" hangingPunct="1">
              <a:defRPr/>
            </a:pPr>
            <a:r>
              <a:rPr lang="en-GB" dirty="0" smtClean="0"/>
              <a:t>To structure and guide discussion so that visions, elements of visions, and the assumptions that underpin such visions, can be explicated and elaborated.</a:t>
            </a:r>
          </a:p>
          <a:p>
            <a:pPr lvl="1" eaLnBrk="1" hangingPunct="1">
              <a:defRPr/>
            </a:pPr>
            <a:r>
              <a:rPr lang="en-US" dirty="0" smtClean="0"/>
              <a:t>To set a target (e.g. for aspirational purposes)</a:t>
            </a:r>
          </a:p>
        </p:txBody>
      </p:sp>
    </p:spTree>
    <p:extLst>
      <p:ext uri="{BB962C8B-B14F-4D97-AF65-F5344CB8AC3E}">
        <p14:creationId xmlns:p14="http://schemas.microsoft.com/office/powerpoint/2010/main" val="321946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Single vs. Multiple</a:t>
            </a:r>
            <a:endParaRPr lang="en-US" b="0" dirty="0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b="1" smtClean="0"/>
              <a:t>Multiple Scenarios</a:t>
            </a:r>
          </a:p>
          <a:p>
            <a:pPr lvl="1" eaLnBrk="1" hangingPunct="1">
              <a:defRPr/>
            </a:pPr>
            <a:r>
              <a:rPr lang="en-GB" i="1" smtClean="0"/>
              <a:t>To illustrate</a:t>
            </a:r>
            <a:r>
              <a:rPr lang="en-GB" smtClean="0"/>
              <a:t> </a:t>
            </a:r>
            <a:r>
              <a:rPr lang="en-GB" b="1" smtClean="0"/>
              <a:t>alternatives</a:t>
            </a:r>
            <a:r>
              <a:rPr lang="en-GB" smtClean="0"/>
              <a:t>, </a:t>
            </a:r>
            <a:r>
              <a:rPr lang="en-GB" i="1" smtClean="0"/>
              <a:t>indicate </a:t>
            </a:r>
            <a:r>
              <a:rPr lang="en-GB" smtClean="0"/>
              <a:t>a </a:t>
            </a:r>
            <a:r>
              <a:rPr lang="en-GB" b="1" smtClean="0"/>
              <a:t>range </a:t>
            </a:r>
            <a:r>
              <a:rPr lang="en-GB" smtClean="0"/>
              <a:t>of plausible developments (not one inevitable future path); to </a:t>
            </a:r>
            <a:r>
              <a:rPr lang="en-GB" i="1" smtClean="0"/>
              <a:t>assess</a:t>
            </a:r>
            <a:r>
              <a:rPr lang="en-GB" smtClean="0"/>
              <a:t> </a:t>
            </a:r>
            <a:r>
              <a:rPr lang="en-GB" b="1" smtClean="0"/>
              <a:t>robustness </a:t>
            </a:r>
            <a:r>
              <a:rPr lang="en-GB" smtClean="0"/>
              <a:t>of strategies; to stimulate reflection on underlying assumptions</a:t>
            </a:r>
          </a:p>
          <a:p>
            <a:pPr lvl="1" eaLnBrk="1" hangingPunct="1">
              <a:defRPr/>
            </a:pPr>
            <a:r>
              <a:rPr lang="en-GB" smtClean="0"/>
              <a:t>To give </a:t>
            </a:r>
            <a:r>
              <a:rPr lang="en-GB" i="1" smtClean="0"/>
              <a:t>insight</a:t>
            </a:r>
            <a:r>
              <a:rPr lang="en-GB" smtClean="0"/>
              <a:t> into contexts and outcomes (intended or otherwise) of </a:t>
            </a:r>
            <a:r>
              <a:rPr lang="en-GB" b="1" smtClean="0"/>
              <a:t>actions</a:t>
            </a:r>
            <a:r>
              <a:rPr lang="en-GB" smtClean="0"/>
              <a:t>, &amp; conditions when </a:t>
            </a:r>
            <a:r>
              <a:rPr lang="en-GB" b="1" smtClean="0"/>
              <a:t>objectives </a:t>
            </a:r>
            <a:r>
              <a:rPr lang="en-GB" smtClean="0"/>
              <a:t>may be realised; to help</a:t>
            </a:r>
            <a:r>
              <a:rPr lang="en-GB" i="1" smtClean="0"/>
              <a:t> identify </a:t>
            </a:r>
            <a:r>
              <a:rPr lang="en-GB" b="1" smtClean="0"/>
              <a:t>turning points,</a:t>
            </a:r>
            <a:r>
              <a:rPr lang="en-GB" smtClean="0"/>
              <a:t> key decisions, </a:t>
            </a:r>
            <a:r>
              <a:rPr lang="en-GB" b="1" smtClean="0"/>
              <a:t>indicators, </a:t>
            </a:r>
            <a:r>
              <a:rPr lang="en-GB" smtClean="0"/>
              <a:t>early warnings of change</a:t>
            </a:r>
            <a:endParaRPr lang="en-GB" i="1" smtClean="0"/>
          </a:p>
          <a:p>
            <a:pPr lvl="1" eaLnBrk="1" hangingPunct="1">
              <a:buFontTx/>
              <a:buNone/>
              <a:defRPr/>
            </a:pPr>
            <a:endParaRPr lang="en-GB" smtClean="0"/>
          </a:p>
          <a:p>
            <a:pPr lvl="1" eaLnBrk="1" hangingPunct="1">
              <a:buFontTx/>
              <a:buNone/>
              <a:defRPr/>
            </a:pPr>
            <a:r>
              <a:rPr lang="en-GB" smtClean="0"/>
              <a:t>Common to use 3 or more scenarios</a:t>
            </a:r>
            <a:endParaRPr lang="en-US" smtClean="0"/>
          </a:p>
          <a:p>
            <a:pPr eaLnBrk="1" hangingPunct="1">
              <a:defRPr/>
            </a:pP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336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Normative vs. Exploratory</a:t>
            </a:r>
            <a:endParaRPr lang="en-US" b="0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b="1" dirty="0" smtClean="0"/>
              <a:t>Normative scenarios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GB" dirty="0" smtClean="0"/>
              <a:t>Starts with preliminary view of a possible future and look backwards to see if and how this might or might not grow out from the present</a:t>
            </a:r>
            <a:r>
              <a:rPr lang="en-GB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b="1" dirty="0" smtClean="0"/>
              <a:t>Explorative scenarios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GB" dirty="0" smtClean="0"/>
              <a:t>Starts with the present as starting points and move forward to the future by asking ‘what if’ questions about implications of possible events outside familiar trends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Char char="Ø"/>
              <a:defRPr/>
            </a:pPr>
            <a:r>
              <a:rPr lang="en-GB" dirty="0" smtClean="0"/>
              <a:t>Use data about the past and present bearing in mind the possible, probable and desirable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04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AutoShape 2"/>
          <p:cNvSpPr>
            <a:spLocks noChangeArrowheads="1"/>
          </p:cNvSpPr>
          <p:nvPr/>
        </p:nvSpPr>
        <p:spPr bwMode="auto">
          <a:xfrm>
            <a:off x="887413" y="3340100"/>
            <a:ext cx="7348537" cy="1120775"/>
          </a:xfrm>
          <a:prstGeom prst="leftRightArrow">
            <a:avLst>
              <a:gd name="adj1" fmla="val 50000"/>
              <a:gd name="adj2" fmla="val 131133"/>
            </a:avLst>
          </a:prstGeom>
          <a:gradFill rotWithShape="0">
            <a:gsLst>
              <a:gs pos="0">
                <a:srgbClr val="008000"/>
              </a:gs>
              <a:gs pos="50000">
                <a:srgbClr val="99FF33"/>
              </a:gs>
              <a:gs pos="100000">
                <a:srgbClr val="008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98659" name="WordArt 3"/>
          <p:cNvSpPr>
            <a:spLocks noChangeArrowheads="1" noChangeShapeType="1" noTextEdit="1"/>
          </p:cNvSpPr>
          <p:nvPr/>
        </p:nvSpPr>
        <p:spPr bwMode="auto">
          <a:xfrm rot="-5397660">
            <a:off x="-388144" y="3494882"/>
            <a:ext cx="2979737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OUTWARD</a:t>
            </a:r>
          </a:p>
        </p:txBody>
      </p:sp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 rot="5524987">
            <a:off x="6904038" y="3503613"/>
            <a:ext cx="2568575" cy="517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INWARD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1174750" y="1628775"/>
            <a:ext cx="53482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0000FF"/>
                </a:solidFill>
                <a:latin typeface="Verdana" charset="0"/>
                <a:cs typeface="Times New Roman" charset="0"/>
              </a:rPr>
              <a:t>Starting from the present </a:t>
            </a:r>
            <a:r>
              <a:rPr lang="en-US" sz="2400">
                <a:solidFill>
                  <a:srgbClr val="663300"/>
                </a:solidFill>
                <a:latin typeface="Verdana" charset="0"/>
                <a:cs typeface="Times New Roman" charset="0"/>
              </a:rPr>
              <a:t>(</a:t>
            </a:r>
            <a:r>
              <a:rPr lang="ja-JP" altLang="en-US" sz="2400">
                <a:solidFill>
                  <a:srgbClr val="663300"/>
                </a:solidFill>
                <a:latin typeface="Arial"/>
                <a:cs typeface="Times New Roman" charset="0"/>
              </a:rPr>
              <a:t>“</a:t>
            </a:r>
            <a:r>
              <a:rPr lang="en-US" sz="2400" i="1">
                <a:solidFill>
                  <a:srgbClr val="663300"/>
                </a:solidFill>
                <a:latin typeface="Verdana" charset="0"/>
                <a:cs typeface="Times New Roman" charset="0"/>
              </a:rPr>
              <a:t>exploratory</a:t>
            </a:r>
            <a:r>
              <a:rPr lang="ja-JP" altLang="en-US" sz="2400">
                <a:solidFill>
                  <a:srgbClr val="663300"/>
                </a:solidFill>
                <a:latin typeface="Arial"/>
                <a:cs typeface="Times New Roman" charset="0"/>
              </a:rPr>
              <a:t>”</a:t>
            </a:r>
            <a:r>
              <a:rPr lang="en-US" sz="2400">
                <a:solidFill>
                  <a:srgbClr val="663300"/>
                </a:solidFill>
                <a:latin typeface="Verdana" charset="0"/>
                <a:cs typeface="Times New Roman" charset="0"/>
              </a:rPr>
              <a:t>):</a:t>
            </a:r>
            <a:endParaRPr lang="en-US" sz="2400" u="sng">
              <a:solidFill>
                <a:srgbClr val="0000FF"/>
              </a:solidFill>
              <a:latin typeface="Verdana" charset="0"/>
              <a:cs typeface="Times New Roman" charset="0"/>
            </a:endParaRPr>
          </a:p>
          <a:p>
            <a:pPr eaLnBrk="0" hangingPunct="0">
              <a:spcBef>
                <a:spcPct val="25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Verdana" charset="0"/>
                <a:cs typeface="Times New Roman" charset="0"/>
              </a:rPr>
              <a:t>What next?</a:t>
            </a:r>
          </a:p>
          <a:p>
            <a:pPr eaLnBrk="0" hangingPunct="0">
              <a:spcBef>
                <a:spcPct val="25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Verdana" charset="0"/>
                <a:cs typeface="Times New Roman" charset="0"/>
              </a:rPr>
              <a:t>What if?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2651125" y="4391025"/>
            <a:ext cx="53482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u="sng">
                <a:solidFill>
                  <a:srgbClr val="0000FF"/>
                </a:solidFill>
                <a:latin typeface="Verdana" charset="0"/>
                <a:cs typeface="Times New Roman" charset="0"/>
              </a:rPr>
              <a:t>Starting from the future</a:t>
            </a:r>
            <a:r>
              <a:rPr lang="en-US" sz="2400" b="1" u="sng">
                <a:solidFill>
                  <a:srgbClr val="0000FF"/>
                </a:solidFill>
                <a:latin typeface="Verdana" charset="0"/>
                <a:cs typeface="Times New Roman" charset="0"/>
              </a:rPr>
              <a:t> </a:t>
            </a:r>
            <a:r>
              <a:rPr lang="en-US" sz="2400">
                <a:solidFill>
                  <a:srgbClr val="663300"/>
                </a:solidFill>
                <a:latin typeface="Verdana" charset="0"/>
                <a:cs typeface="Times New Roman" charset="0"/>
              </a:rPr>
              <a:t>(</a:t>
            </a:r>
            <a:r>
              <a:rPr lang="ja-JP" altLang="en-US" sz="2400">
                <a:solidFill>
                  <a:srgbClr val="663300"/>
                </a:solidFill>
                <a:latin typeface="Arial"/>
                <a:cs typeface="Times New Roman" charset="0"/>
              </a:rPr>
              <a:t>“</a:t>
            </a:r>
            <a:r>
              <a:rPr lang="en-US" sz="2400" i="1">
                <a:solidFill>
                  <a:srgbClr val="663300"/>
                </a:solidFill>
                <a:latin typeface="Verdana" charset="0"/>
                <a:cs typeface="Times New Roman" charset="0"/>
              </a:rPr>
              <a:t>normative</a:t>
            </a:r>
            <a:r>
              <a:rPr lang="ja-JP" altLang="en-US" sz="2400">
                <a:solidFill>
                  <a:srgbClr val="663300"/>
                </a:solidFill>
                <a:latin typeface="Arial"/>
                <a:cs typeface="Times New Roman" charset="0"/>
              </a:rPr>
              <a:t>”</a:t>
            </a:r>
            <a:r>
              <a:rPr lang="en-US" sz="2400">
                <a:solidFill>
                  <a:srgbClr val="663300"/>
                </a:solidFill>
                <a:latin typeface="Verdana" charset="0"/>
                <a:cs typeface="Times New Roman" charset="0"/>
              </a:rPr>
              <a:t>):</a:t>
            </a:r>
            <a:endParaRPr lang="en-US" sz="2400">
              <a:solidFill>
                <a:srgbClr val="0000FF"/>
              </a:solidFill>
              <a:latin typeface="Verdana" charset="0"/>
              <a:cs typeface="Times New Roman" charset="0"/>
            </a:endParaRPr>
          </a:p>
          <a:p>
            <a:pPr algn="r" eaLnBrk="0" hangingPunct="0">
              <a:spcBef>
                <a:spcPct val="25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Verdana" charset="0"/>
                <a:cs typeface="Times New Roman" charset="0"/>
              </a:rPr>
              <a:t>Where to?</a:t>
            </a:r>
          </a:p>
          <a:p>
            <a:pPr algn="r" eaLnBrk="0" hangingPunct="0">
              <a:spcBef>
                <a:spcPct val="25000"/>
              </a:spcBef>
              <a:defRPr/>
            </a:pPr>
            <a:r>
              <a:rPr lang="en-US" sz="2400">
                <a:solidFill>
                  <a:srgbClr val="0000FF"/>
                </a:solidFill>
                <a:latin typeface="Verdana" charset="0"/>
                <a:cs typeface="Times New Roman" charset="0"/>
              </a:rPr>
              <a:t>How to?</a:t>
            </a:r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Inward vs. Outward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87807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animBg="1"/>
      <p:bldP spid="198659" grpId="0" animBg="1"/>
      <p:bldP spid="198660" grpId="0" animBg="1"/>
      <p:bldP spid="198661" grpId="0" autoUpdateAnimBg="0"/>
      <p:bldP spid="1986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152400"/>
            <a:ext cx="8575675" cy="11128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CC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i="1" dirty="0" smtClean="0"/>
              <a:t>Outward </a:t>
            </a:r>
            <a:r>
              <a:rPr lang="en-GB" b="0" dirty="0" smtClean="0"/>
              <a:t>Scenarios - Example</a:t>
            </a:r>
            <a:endParaRPr lang="en-US" b="0" dirty="0" smtClean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55638" y="154305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000" b="1" smtClean="0">
                <a:solidFill>
                  <a:srgbClr val="A50021"/>
                </a:solidFill>
                <a:latin typeface="Verdana" charset="0"/>
              </a:rPr>
              <a:t>Trends and events</a:t>
            </a:r>
            <a:r>
              <a:rPr lang="en-GB" sz="2000" b="1" smtClean="0">
                <a:latin typeface="Verdana" charset="0"/>
              </a:rPr>
              <a:t> of particular interest to users - not necessarily preferable ones</a:t>
            </a:r>
            <a:endParaRPr lang="en-GB" sz="2000" smtClean="0">
              <a:latin typeface="Verdana" charset="0"/>
            </a:endParaRPr>
          </a:p>
        </p:txBody>
      </p:sp>
      <p:grpSp>
        <p:nvGrpSpPr>
          <p:cNvPr id="199684" name="Group 4"/>
          <p:cNvGrpSpPr>
            <a:grpSpLocks/>
          </p:cNvGrpSpPr>
          <p:nvPr/>
        </p:nvGrpSpPr>
        <p:grpSpPr bwMode="auto">
          <a:xfrm>
            <a:off x="477838" y="2560638"/>
            <a:ext cx="8021637" cy="3779837"/>
            <a:chOff x="307" y="1747"/>
            <a:chExt cx="5053" cy="2381"/>
          </a:xfrm>
        </p:grpSpPr>
        <p:graphicFrame>
          <p:nvGraphicFramePr>
            <p:cNvPr id="17412" name="Object 5"/>
            <p:cNvGraphicFramePr>
              <a:graphicFrameLocks noChangeAspect="1"/>
            </p:cNvGraphicFramePr>
            <p:nvPr/>
          </p:nvGraphicFramePr>
          <p:xfrm>
            <a:off x="1746" y="1754"/>
            <a:ext cx="3614" cy="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5" name="Clip" r:id="rId3" imgW="6767871" imgH="4126271" progId="MS_ClipArt_Gallery.2">
                    <p:embed/>
                  </p:oleObj>
                </mc:Choice>
                <mc:Fallback>
                  <p:oleObj name="Clip" r:id="rId3" imgW="6767871" imgH="4126271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1754"/>
                          <a:ext cx="3614" cy="21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9686" name="Text Box 6"/>
            <p:cNvSpPr txBox="1">
              <a:spLocks noChangeArrowheads="1"/>
            </p:cNvSpPr>
            <p:nvPr/>
          </p:nvSpPr>
          <p:spPr bwMode="auto">
            <a:xfrm rot="-1393227">
              <a:off x="2947" y="2641"/>
              <a:ext cx="157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  <a:cs typeface="Times New Roman" charset="0"/>
                </a:rPr>
                <a:t>Worldviews</a:t>
              </a:r>
            </a:p>
          </p:txBody>
        </p:sp>
        <p:sp>
          <p:nvSpPr>
            <p:cNvPr id="199687" name="Text Box 7"/>
            <p:cNvSpPr txBox="1">
              <a:spLocks noChangeArrowheads="1"/>
            </p:cNvSpPr>
            <p:nvPr/>
          </p:nvSpPr>
          <p:spPr bwMode="auto">
            <a:xfrm rot="-1393227">
              <a:off x="1884" y="2488"/>
              <a:ext cx="19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FF00"/>
                  </a:solidFill>
                  <a:latin typeface="Arial" charset="0"/>
                  <a:cs typeface="Times New Roman" charset="0"/>
                </a:rPr>
                <a:t>Events/Trends</a:t>
              </a:r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auto">
            <a:xfrm>
              <a:off x="307" y="1747"/>
              <a:ext cx="1622" cy="2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60325" indent="-60325" algn="ctr">
                <a:spcBef>
                  <a:spcPct val="5000"/>
                </a:spcBef>
                <a:buFont typeface="Wingdings" charset="0"/>
                <a:buNone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A common framework for workshop and expert groups is STEEPV: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Social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Technological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Economic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Environmental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Political</a:t>
              </a:r>
            </a:p>
            <a:p>
              <a:pPr marL="60325" indent="-60325" algn="ctr">
                <a:spcBef>
                  <a:spcPct val="5000"/>
                </a:spcBef>
                <a:buFont typeface="Wingdings" charset="0"/>
                <a:buChar char="§"/>
                <a:defRPr/>
              </a:pPr>
              <a:r>
                <a:rPr lang="en-GB" sz="1600" b="1">
                  <a:solidFill>
                    <a:srgbClr val="A50021"/>
                  </a:solidFill>
                  <a:latin typeface="Verdana" charset="0"/>
                  <a:cs typeface="Times New Roman" charset="0"/>
                </a:rPr>
                <a:t>Values</a:t>
              </a:r>
              <a:endParaRPr lang="en-GB" sz="1400" b="1">
                <a:solidFill>
                  <a:srgbClr val="FFFF00"/>
                </a:solidFill>
                <a:latin typeface="Verdana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04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 smtClean="0">
                <a:solidFill>
                  <a:schemeClr val="accent2"/>
                </a:solidFill>
                <a:cs typeface="+mj-cs"/>
              </a:rPr>
              <a:t>Scenarios - Benefits (I)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49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dirty="0" smtClean="0">
                <a:solidFill>
                  <a:srgbClr val="000090"/>
                </a:solidFill>
                <a:cs typeface="+mn-cs"/>
              </a:rPr>
              <a:t>New ways of thinking about and planning for the future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0090"/>
                </a:solidFill>
              </a:rPr>
              <a:t>Removal of blinders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0090"/>
                </a:solidFill>
              </a:rPr>
              <a:t>Exploration of new ideas and business opportunities</a:t>
            </a: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000090"/>
                </a:solidFill>
                <a:cs typeface="+mn-cs"/>
              </a:rPr>
              <a:t>A test bed for evaluation of business goals and strategies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0090"/>
                </a:solidFill>
              </a:rPr>
              <a:t>Identification of optimal and robust goals and strategies</a:t>
            </a:r>
          </a:p>
          <a:p>
            <a:pPr eaLnBrk="1" hangingPunct="1">
              <a:defRPr/>
            </a:pPr>
            <a:r>
              <a:rPr lang="ja-JP" altLang="en-GB" sz="2800" dirty="0" smtClean="0">
                <a:solidFill>
                  <a:srgbClr val="000090"/>
                </a:solidFill>
                <a:latin typeface="Arial"/>
                <a:cs typeface="+mn-cs"/>
              </a:rPr>
              <a:t>“</a:t>
            </a:r>
            <a:r>
              <a:rPr lang="en-GB" sz="2800" dirty="0" smtClean="0">
                <a:solidFill>
                  <a:srgbClr val="000090"/>
                </a:solidFill>
                <a:cs typeface="+mn-cs"/>
              </a:rPr>
              <a:t>A map of the future</a:t>
            </a:r>
            <a:r>
              <a:rPr lang="ja-JP" altLang="en-GB" sz="2800" dirty="0" smtClean="0">
                <a:solidFill>
                  <a:srgbClr val="000090"/>
                </a:solidFill>
                <a:latin typeface="Arial"/>
                <a:cs typeface="+mn-cs"/>
              </a:rPr>
              <a:t>”</a:t>
            </a:r>
            <a:endParaRPr lang="en-GB" sz="2800" dirty="0" smtClean="0">
              <a:solidFill>
                <a:srgbClr val="00009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0090"/>
                </a:solidFill>
              </a:rPr>
              <a:t>A common mental framework for discussing future issues</a:t>
            </a:r>
          </a:p>
          <a:p>
            <a:pPr lvl="2" eaLnBrk="1" hangingPunct="1">
              <a:defRPr/>
            </a:pPr>
            <a:r>
              <a:rPr lang="en-GB" dirty="0" smtClean="0">
                <a:solidFill>
                  <a:srgbClr val="000090"/>
                </a:solidFill>
              </a:rPr>
              <a:t>Faster response to a changing business environment</a:t>
            </a:r>
          </a:p>
          <a:p>
            <a:pPr eaLnBrk="1" hangingPunct="1">
              <a:defRPr/>
            </a:pPr>
            <a:endParaRPr lang="nb-NO" sz="24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22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06" name="Group 2"/>
          <p:cNvGrpSpPr>
            <a:grpSpLocks/>
          </p:cNvGrpSpPr>
          <p:nvPr/>
        </p:nvGrpSpPr>
        <p:grpSpPr bwMode="auto">
          <a:xfrm>
            <a:off x="2030413" y="3516313"/>
            <a:ext cx="3133725" cy="2171700"/>
            <a:chOff x="1267" y="2233"/>
            <a:chExt cx="1974" cy="1368"/>
          </a:xfrm>
        </p:grpSpPr>
        <p:sp>
          <p:nvSpPr>
            <p:cNvPr id="200707" name="Text Box 3"/>
            <p:cNvSpPr txBox="1">
              <a:spLocks noChangeArrowheads="1"/>
            </p:cNvSpPr>
            <p:nvPr/>
          </p:nvSpPr>
          <p:spPr bwMode="auto">
            <a:xfrm>
              <a:off x="1299" y="2253"/>
              <a:ext cx="956" cy="612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3600">
                  <a:solidFill>
                    <a:srgbClr val="A50021"/>
                  </a:solidFill>
                  <a:latin typeface="Arial" charset="0"/>
                  <a:cs typeface="Times New Roman" charset="0"/>
                </a:rPr>
                <a:t>Profile 1</a:t>
              </a:r>
            </a:p>
          </p:txBody>
        </p:sp>
        <p:sp>
          <p:nvSpPr>
            <p:cNvPr id="200708" name="Text Box 4"/>
            <p:cNvSpPr txBox="1">
              <a:spLocks noChangeArrowheads="1"/>
            </p:cNvSpPr>
            <p:nvPr/>
          </p:nvSpPr>
          <p:spPr bwMode="auto">
            <a:xfrm>
              <a:off x="1267" y="2989"/>
              <a:ext cx="956" cy="612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3600">
                  <a:solidFill>
                    <a:srgbClr val="A50021"/>
                  </a:solidFill>
                  <a:latin typeface="Arial" charset="0"/>
                  <a:cs typeface="Times New Roman" charset="0"/>
                </a:rPr>
                <a:t>Profile 3</a:t>
              </a:r>
            </a:p>
          </p:txBody>
        </p:sp>
        <p:sp>
          <p:nvSpPr>
            <p:cNvPr id="200709" name="Text Box 5"/>
            <p:cNvSpPr txBox="1">
              <a:spLocks noChangeArrowheads="1"/>
            </p:cNvSpPr>
            <p:nvPr/>
          </p:nvSpPr>
          <p:spPr bwMode="auto">
            <a:xfrm>
              <a:off x="2271" y="2233"/>
              <a:ext cx="956" cy="612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3600">
                  <a:solidFill>
                    <a:srgbClr val="A50021"/>
                  </a:solidFill>
                  <a:latin typeface="Arial" charset="0"/>
                  <a:cs typeface="Times New Roman" charset="0"/>
                </a:rPr>
                <a:t>Profile 2</a:t>
              </a:r>
            </a:p>
          </p:txBody>
        </p:sp>
        <p:sp>
          <p:nvSpPr>
            <p:cNvPr id="200710" name="Text Box 6"/>
            <p:cNvSpPr txBox="1">
              <a:spLocks noChangeArrowheads="1"/>
            </p:cNvSpPr>
            <p:nvPr/>
          </p:nvSpPr>
          <p:spPr bwMode="auto">
            <a:xfrm>
              <a:off x="2285" y="2977"/>
              <a:ext cx="956" cy="612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3600">
                  <a:solidFill>
                    <a:srgbClr val="A50021"/>
                  </a:solidFill>
                  <a:latin typeface="Arial" charset="0"/>
                  <a:cs typeface="Times New Roman" charset="0"/>
                </a:rPr>
                <a:t>Profile 4</a:t>
              </a:r>
            </a:p>
          </p:txBody>
        </p:sp>
      </p:grpSp>
      <p:grpSp>
        <p:nvGrpSpPr>
          <p:cNvPr id="200711" name="Group 7"/>
          <p:cNvGrpSpPr>
            <a:grpSpLocks/>
          </p:cNvGrpSpPr>
          <p:nvPr/>
        </p:nvGrpSpPr>
        <p:grpSpPr bwMode="auto">
          <a:xfrm>
            <a:off x="468313" y="2565400"/>
            <a:ext cx="5054600" cy="3648075"/>
            <a:chOff x="306" y="1686"/>
            <a:chExt cx="3184" cy="2298"/>
          </a:xfrm>
        </p:grpSpPr>
        <p:sp>
          <p:nvSpPr>
            <p:cNvPr id="200712" name="Line 8"/>
            <p:cNvSpPr>
              <a:spLocks noChangeShapeType="1"/>
            </p:cNvSpPr>
            <p:nvPr/>
          </p:nvSpPr>
          <p:spPr bwMode="auto">
            <a:xfrm flipH="1">
              <a:off x="2266" y="2121"/>
              <a:ext cx="10" cy="1527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00713" name="Text Box 9"/>
            <p:cNvSpPr txBox="1">
              <a:spLocks noChangeArrowheads="1"/>
            </p:cNvSpPr>
            <p:nvPr/>
          </p:nvSpPr>
          <p:spPr bwMode="auto">
            <a:xfrm>
              <a:off x="1361" y="1804"/>
              <a:ext cx="21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0099"/>
                  </a:solidFill>
                  <a:latin typeface="Arial" charset="0"/>
                </a:rPr>
                <a:t>High Growth</a:t>
              </a:r>
              <a:endParaRPr lang="en-GB" sz="3200" b="1" smtClea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1548" y="3619"/>
              <a:ext cx="16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0099"/>
                  </a:solidFill>
                  <a:latin typeface="Arial" charset="0"/>
                </a:rPr>
                <a:t>Low Growth</a:t>
              </a:r>
              <a:endParaRPr lang="en-GB" sz="3200" b="1" smtClea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00715" name="Text Box 11"/>
            <p:cNvSpPr txBox="1">
              <a:spLocks noChangeArrowheads="1"/>
            </p:cNvSpPr>
            <p:nvPr/>
          </p:nvSpPr>
          <p:spPr bwMode="auto">
            <a:xfrm>
              <a:off x="306" y="1686"/>
              <a:ext cx="113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000" b="1" smtClean="0">
                  <a:solidFill>
                    <a:srgbClr val="000099"/>
                  </a:solidFill>
                </a:rPr>
                <a:t>Will world economic development mean:</a:t>
              </a:r>
              <a:endParaRPr lang="en-GB" sz="2000" b="1" smtClean="0">
                <a:solidFill>
                  <a:srgbClr val="FFFF00"/>
                </a:solidFill>
              </a:endParaRPr>
            </a:p>
          </p:txBody>
        </p:sp>
      </p:grpSp>
      <p:sp>
        <p:nvSpPr>
          <p:cNvPr id="2007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93713" y="304800"/>
            <a:ext cx="8197850" cy="930275"/>
          </a:xfrm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CC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5400" b="0" i="1" dirty="0" smtClean="0"/>
              <a:t>Inward</a:t>
            </a:r>
            <a:r>
              <a:rPr lang="en-GB" sz="5400" b="0" dirty="0" smtClean="0"/>
              <a:t> Scenarios</a:t>
            </a:r>
            <a:r>
              <a:rPr lang="en-GB" b="0" dirty="0" smtClean="0"/>
              <a:t> - </a:t>
            </a:r>
            <a:r>
              <a:rPr lang="en-GB" sz="5400" b="0" dirty="0" smtClean="0"/>
              <a:t>Example</a:t>
            </a:r>
            <a:endParaRPr lang="en-US" sz="5400" b="0" dirty="0" smtClean="0"/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776288" y="1446213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2000" b="1" smtClean="0">
                <a:latin typeface="Verdana" charset="0"/>
              </a:rPr>
              <a:t>Futures of particular interest to users - not necessarily desirable ones : a PROFILE approach</a:t>
            </a:r>
            <a:endParaRPr lang="en-GB" sz="2000" smtClean="0">
              <a:latin typeface="Verdana" charset="0"/>
            </a:endParaRPr>
          </a:p>
        </p:txBody>
      </p:sp>
      <p:grpSp>
        <p:nvGrpSpPr>
          <p:cNvPr id="200718" name="Group 14"/>
          <p:cNvGrpSpPr>
            <a:grpSpLocks/>
          </p:cNvGrpSpPr>
          <p:nvPr/>
        </p:nvGrpSpPr>
        <p:grpSpPr bwMode="auto">
          <a:xfrm>
            <a:off x="4511675" y="2649538"/>
            <a:ext cx="4070350" cy="3657600"/>
            <a:chOff x="2842" y="1669"/>
            <a:chExt cx="2564" cy="2304"/>
          </a:xfrm>
        </p:grpSpPr>
        <p:sp>
          <p:nvSpPr>
            <p:cNvPr id="200719" name="AutoShape 15"/>
            <p:cNvSpPr>
              <a:spLocks noChangeArrowheads="1"/>
            </p:cNvSpPr>
            <p:nvPr/>
          </p:nvSpPr>
          <p:spPr bwMode="auto">
            <a:xfrm rot="3166071">
              <a:off x="3487" y="2068"/>
              <a:ext cx="1501" cy="2308"/>
            </a:xfrm>
            <a:prstGeom prst="curvedLeftArrow">
              <a:avLst>
                <a:gd name="adj1" fmla="val 30753"/>
                <a:gd name="adj2" fmla="val 61506"/>
                <a:gd name="adj3" fmla="val 33333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00720" name="Text Box 16"/>
            <p:cNvSpPr txBox="1">
              <a:spLocks noChangeArrowheads="1"/>
            </p:cNvSpPr>
            <p:nvPr/>
          </p:nvSpPr>
          <p:spPr bwMode="auto">
            <a:xfrm>
              <a:off x="2842" y="1669"/>
              <a:ext cx="2564" cy="2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r" eaLnBrk="0" hangingPunct="0">
                <a:defRPr/>
              </a:pPr>
              <a:r>
                <a:rPr lang="en-GB" sz="2800" b="1" i="1" smtClean="0">
                  <a:solidFill>
                    <a:srgbClr val="A50021"/>
                  </a:solidFill>
                  <a:latin typeface="Arial" charset="0"/>
                </a:rPr>
                <a:t>What would </a:t>
              </a:r>
            </a:p>
            <a:p>
              <a:pPr algn="r" eaLnBrk="0" hangingPunct="0">
                <a:defRPr/>
              </a:pPr>
              <a:r>
                <a:rPr lang="en-GB" sz="2800" b="1" i="1" smtClean="0">
                  <a:solidFill>
                    <a:srgbClr val="A50021"/>
                  </a:solidFill>
                  <a:latin typeface="Arial" charset="0"/>
                </a:rPr>
                <a:t>it be like?</a:t>
              </a:r>
            </a:p>
            <a:p>
              <a:pPr algn="r" eaLnBrk="0" hangingPunct="0">
                <a:defRPr/>
              </a:pPr>
              <a:endParaRPr lang="en-GB" sz="2800" b="1" i="1" smtClean="0">
                <a:solidFill>
                  <a:srgbClr val="A50021"/>
                </a:solidFill>
                <a:latin typeface="Arial" charset="0"/>
              </a:endParaRPr>
            </a:p>
            <a:p>
              <a:pPr algn="r" eaLnBrk="0" hangingPunct="0">
                <a:defRPr/>
              </a:pPr>
              <a:endParaRPr lang="en-GB" sz="2800" b="1" i="1" smtClean="0">
                <a:solidFill>
                  <a:srgbClr val="A50021"/>
                </a:solidFill>
                <a:latin typeface="Arial" charset="0"/>
              </a:endParaRPr>
            </a:p>
            <a:p>
              <a:pPr algn="r" eaLnBrk="0" hangingPunct="0">
                <a:defRPr/>
              </a:pPr>
              <a:endParaRPr lang="en-GB" sz="2800" b="1" i="1" smtClean="0">
                <a:solidFill>
                  <a:srgbClr val="A50021"/>
                </a:solidFill>
                <a:latin typeface="Arial" charset="0"/>
              </a:endParaRPr>
            </a:p>
            <a:p>
              <a:pPr algn="r" eaLnBrk="0" hangingPunct="0">
                <a:defRPr/>
              </a:pPr>
              <a:endParaRPr lang="en-GB" sz="2800" b="1" i="1" smtClean="0">
                <a:solidFill>
                  <a:srgbClr val="A50021"/>
                </a:solidFill>
                <a:latin typeface="Arial" charset="0"/>
              </a:endParaRPr>
            </a:p>
            <a:p>
              <a:pPr algn="r" eaLnBrk="0" hangingPunct="0">
                <a:defRPr/>
              </a:pPr>
              <a:r>
                <a:rPr lang="en-GB" sz="2800" b="1" i="1" smtClean="0">
                  <a:solidFill>
                    <a:srgbClr val="A50021"/>
                  </a:solidFill>
                  <a:latin typeface="Arial" charset="0"/>
                </a:rPr>
                <a:t>How do we </a:t>
              </a:r>
            </a:p>
            <a:p>
              <a:pPr algn="r" eaLnBrk="0" hangingPunct="0">
                <a:defRPr/>
              </a:pPr>
              <a:r>
                <a:rPr lang="en-GB" sz="2800" b="1" i="1" smtClean="0">
                  <a:solidFill>
                    <a:srgbClr val="A50021"/>
                  </a:solidFill>
                  <a:latin typeface="Arial" charset="0"/>
                </a:rPr>
                <a:t>get there?</a:t>
              </a:r>
            </a:p>
          </p:txBody>
        </p:sp>
        <p:sp>
          <p:nvSpPr>
            <p:cNvPr id="200721" name="Text Box 17"/>
            <p:cNvSpPr txBox="1">
              <a:spLocks noChangeArrowheads="1"/>
            </p:cNvSpPr>
            <p:nvPr/>
          </p:nvSpPr>
          <p:spPr bwMode="auto">
            <a:xfrm rot="-1393227">
              <a:off x="3515" y="3055"/>
              <a:ext cx="1571" cy="373"/>
            </a:xfrm>
            <a:prstGeom prst="rect">
              <a:avLst/>
            </a:prstGeom>
            <a:solidFill>
              <a:srgbClr val="FF9966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3200" b="1">
                  <a:latin typeface="Arial" charset="0"/>
                  <a:cs typeface="Times New Roman" charset="0"/>
                </a:rPr>
                <a:t>Worldviews</a:t>
              </a:r>
            </a:p>
          </p:txBody>
        </p:sp>
      </p:grpSp>
      <p:grpSp>
        <p:nvGrpSpPr>
          <p:cNvPr id="200722" name="Group 18"/>
          <p:cNvGrpSpPr>
            <a:grpSpLocks/>
          </p:cNvGrpSpPr>
          <p:nvPr/>
        </p:nvGrpSpPr>
        <p:grpSpPr bwMode="auto">
          <a:xfrm>
            <a:off x="423863" y="4108450"/>
            <a:ext cx="6454775" cy="1071563"/>
            <a:chOff x="267" y="2588"/>
            <a:chExt cx="4066" cy="675"/>
          </a:xfrm>
        </p:grpSpPr>
        <p:sp>
          <p:nvSpPr>
            <p:cNvPr id="200723" name="Line 19"/>
            <p:cNvSpPr>
              <a:spLocks noChangeShapeType="1"/>
            </p:cNvSpPr>
            <p:nvPr/>
          </p:nvSpPr>
          <p:spPr bwMode="auto">
            <a:xfrm flipV="1">
              <a:off x="1094" y="2890"/>
              <a:ext cx="2284" cy="9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00724" name="AutoShape 20"/>
            <p:cNvSpPr>
              <a:spLocks noChangeArrowheads="1"/>
            </p:cNvSpPr>
            <p:nvPr/>
          </p:nvSpPr>
          <p:spPr bwMode="auto">
            <a:xfrm>
              <a:off x="1968" y="2612"/>
              <a:ext cx="557" cy="595"/>
            </a:xfrm>
            <a:custGeom>
              <a:avLst/>
              <a:gdLst>
                <a:gd name="G0" fmla="+- 5400 0 0"/>
                <a:gd name="G1" fmla="+- 8100 0 0"/>
                <a:gd name="G2" fmla="+- 2700 0 0"/>
                <a:gd name="G3" fmla="+- 9450 0 0"/>
                <a:gd name="G4" fmla="+- 21600 0 8100"/>
                <a:gd name="G5" fmla="+- 21600 0 9450"/>
                <a:gd name="G6" fmla="+- 5400 21600 0"/>
                <a:gd name="G7" fmla="*/ G6 1 2"/>
                <a:gd name="G8" fmla="+- 21600 0 5400"/>
                <a:gd name="G9" fmla="+- 21600 0 2700"/>
                <a:gd name="T0" fmla="*/ G0 w 21600"/>
                <a:gd name="T1" fmla="*/ G0 h 21600"/>
                <a:gd name="T2" fmla="*/ G8 w 21600"/>
                <a:gd name="T3" fmla="*/ G8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5400" y="5400"/>
                  </a:moveTo>
                  <a:lnTo>
                    <a:pt x="9450" y="5400"/>
                  </a:lnTo>
                  <a:lnTo>
                    <a:pt x="9450" y="2700"/>
                  </a:lnTo>
                  <a:lnTo>
                    <a:pt x="8100" y="2700"/>
                  </a:lnTo>
                  <a:lnTo>
                    <a:pt x="10800" y="0"/>
                  </a:lnTo>
                  <a:lnTo>
                    <a:pt x="13500" y="2700"/>
                  </a:lnTo>
                  <a:lnTo>
                    <a:pt x="12150" y="2700"/>
                  </a:lnTo>
                  <a:lnTo>
                    <a:pt x="12150" y="5400"/>
                  </a:lnTo>
                  <a:lnTo>
                    <a:pt x="16200" y="5400"/>
                  </a:lnTo>
                  <a:lnTo>
                    <a:pt x="16200" y="9450"/>
                  </a:lnTo>
                  <a:lnTo>
                    <a:pt x="18900" y="9450"/>
                  </a:lnTo>
                  <a:lnTo>
                    <a:pt x="18900" y="8100"/>
                  </a:lnTo>
                  <a:lnTo>
                    <a:pt x="21600" y="10800"/>
                  </a:lnTo>
                  <a:lnTo>
                    <a:pt x="18900" y="13500"/>
                  </a:lnTo>
                  <a:lnTo>
                    <a:pt x="18900" y="12150"/>
                  </a:lnTo>
                  <a:lnTo>
                    <a:pt x="16200" y="12150"/>
                  </a:lnTo>
                  <a:lnTo>
                    <a:pt x="16200" y="16200"/>
                  </a:lnTo>
                  <a:lnTo>
                    <a:pt x="12150" y="16200"/>
                  </a:lnTo>
                  <a:lnTo>
                    <a:pt x="12150" y="18900"/>
                  </a:lnTo>
                  <a:lnTo>
                    <a:pt x="13500" y="18900"/>
                  </a:lnTo>
                  <a:lnTo>
                    <a:pt x="10800" y="21600"/>
                  </a:lnTo>
                  <a:lnTo>
                    <a:pt x="8100" y="18900"/>
                  </a:lnTo>
                  <a:lnTo>
                    <a:pt x="9450" y="18900"/>
                  </a:lnTo>
                  <a:lnTo>
                    <a:pt x="9450" y="16200"/>
                  </a:lnTo>
                  <a:lnTo>
                    <a:pt x="5400" y="16200"/>
                  </a:lnTo>
                  <a:lnTo>
                    <a:pt x="5400" y="12150"/>
                  </a:lnTo>
                  <a:lnTo>
                    <a:pt x="2700" y="12150"/>
                  </a:lnTo>
                  <a:lnTo>
                    <a:pt x="2700" y="13500"/>
                  </a:lnTo>
                  <a:lnTo>
                    <a:pt x="0" y="10800"/>
                  </a:lnTo>
                  <a:lnTo>
                    <a:pt x="2700" y="8100"/>
                  </a:lnTo>
                  <a:lnTo>
                    <a:pt x="2700" y="9450"/>
                  </a:lnTo>
                  <a:lnTo>
                    <a:pt x="5400" y="945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00725" name="Text Box 21"/>
            <p:cNvSpPr txBox="1">
              <a:spLocks noChangeArrowheads="1"/>
            </p:cNvSpPr>
            <p:nvPr/>
          </p:nvSpPr>
          <p:spPr bwMode="auto">
            <a:xfrm>
              <a:off x="3167" y="2591"/>
              <a:ext cx="11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0099"/>
                  </a:solidFill>
                  <a:latin typeface="Arial" charset="0"/>
                </a:rPr>
                <a:t>Low Equality</a:t>
              </a:r>
              <a:endParaRPr lang="en-GB" sz="3200" b="1" smtClean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00726" name="Text Box 22"/>
            <p:cNvSpPr txBox="1">
              <a:spLocks noChangeArrowheads="1"/>
            </p:cNvSpPr>
            <p:nvPr/>
          </p:nvSpPr>
          <p:spPr bwMode="auto">
            <a:xfrm>
              <a:off x="267" y="2588"/>
              <a:ext cx="113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GB" sz="3200" b="1" smtClean="0">
                  <a:solidFill>
                    <a:srgbClr val="000099"/>
                  </a:solidFill>
                  <a:latin typeface="Arial" charset="0"/>
                </a:rPr>
                <a:t>High Equality</a:t>
              </a:r>
              <a:endParaRPr lang="en-GB" sz="3200" b="1" smtClean="0">
                <a:solidFill>
                  <a:srgbClr val="FFFF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41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Methods for scenario planning</a:t>
            </a:r>
            <a:endParaRPr lang="en-US" b="0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Forecasts</a:t>
            </a:r>
          </a:p>
          <a:p>
            <a:pPr eaLnBrk="1" hangingPunct="1">
              <a:defRPr/>
            </a:pPr>
            <a:r>
              <a:rPr lang="en-US" sz="2800" dirty="0" smtClean="0"/>
              <a:t>Deskwork</a:t>
            </a:r>
          </a:p>
          <a:p>
            <a:pPr eaLnBrk="1" hangingPunct="1">
              <a:defRPr/>
            </a:pPr>
            <a:r>
              <a:rPr lang="en-US" sz="2800" dirty="0" smtClean="0"/>
              <a:t>Expert Groups </a:t>
            </a:r>
          </a:p>
          <a:p>
            <a:pPr eaLnBrk="1" hangingPunct="1">
              <a:defRPr/>
            </a:pPr>
            <a:r>
              <a:rPr lang="ja-JP" altLang="en-US" sz="2800" dirty="0" smtClean="0"/>
              <a:t>“</a:t>
            </a:r>
            <a:r>
              <a:rPr lang="en-US" sz="2800" dirty="0" smtClean="0"/>
              <a:t>Modeling</a:t>
            </a:r>
            <a:r>
              <a:rPr lang="ja-JP" altLang="en-US" sz="2800" dirty="0" smtClean="0"/>
              <a:t>”</a:t>
            </a:r>
            <a:r>
              <a:rPr lang="en-US" sz="2800" dirty="0" smtClean="0"/>
              <a:t> tools like simulation, cross-impact; gaming</a:t>
            </a:r>
          </a:p>
          <a:p>
            <a:pPr eaLnBrk="1" hangingPunct="1">
              <a:defRPr/>
            </a:pPr>
            <a:r>
              <a:rPr lang="en-US" sz="2800" dirty="0" smtClean="0"/>
              <a:t>Surveys, clustering articulated viewpoints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0066"/>
                </a:solidFill>
              </a:rPr>
              <a:t>Workshops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6382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Scenario workshops</a:t>
            </a:r>
            <a:endParaRPr lang="en-US" b="0" dirty="0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scenario workshop allows the participants to:</a:t>
            </a:r>
          </a:p>
          <a:p>
            <a:pPr lvl="1" eaLnBrk="1" hangingPunct="1">
              <a:defRPr/>
            </a:pPr>
            <a:r>
              <a:rPr lang="en-US" smtClean="0"/>
              <a:t>exchange information, views and insights,</a:t>
            </a:r>
          </a:p>
          <a:p>
            <a:pPr lvl="1" eaLnBrk="1" hangingPunct="1">
              <a:defRPr/>
            </a:pPr>
            <a:r>
              <a:rPr lang="en-US" smtClean="0"/>
              <a:t>identify points of agreement, disagreement and uncertainty</a:t>
            </a:r>
          </a:p>
          <a:p>
            <a:pPr lvl="1" eaLnBrk="1" hangingPunct="1">
              <a:defRPr/>
            </a:pPr>
            <a:r>
              <a:rPr lang="en-US" smtClean="0"/>
              <a:t>create new shared understandings</a:t>
            </a:r>
          </a:p>
          <a:p>
            <a:pPr lvl="1" eaLnBrk="1" hangingPunct="1">
              <a:defRPr/>
            </a:pPr>
            <a:r>
              <a:rPr lang="en-US" smtClean="0"/>
              <a:t>develop action plans and other instruments so as to help mobilise future activity</a:t>
            </a:r>
          </a:p>
          <a:p>
            <a:pPr eaLnBrk="1" hangingPunct="1">
              <a:defRPr/>
            </a:pPr>
            <a:endParaRPr lang="en-US" sz="24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14020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0" dirty="0" smtClean="0"/>
              <a:t>A model for the organisation of a scenario workshop</a:t>
            </a:r>
            <a:endParaRPr lang="en-US" b="0" dirty="0" smtClean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5373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1:</a:t>
            </a:r>
            <a:r>
              <a:rPr lang="en-GB" sz="1600" dirty="0" smtClean="0"/>
              <a:t> Set up a preliminary </a:t>
            </a:r>
            <a:r>
              <a:rPr lang="en-GB" sz="1600" b="1" dirty="0" smtClean="0"/>
              <a:t>objective</a:t>
            </a:r>
            <a:r>
              <a:rPr lang="en-GB" sz="1600" dirty="0" smtClean="0"/>
              <a:t> including the time horizon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2:</a:t>
            </a:r>
            <a:r>
              <a:rPr lang="en-GB" sz="1600" dirty="0" smtClean="0"/>
              <a:t> Establish a broad learning programme under the STEEPV guidelines to enable the </a:t>
            </a:r>
            <a:r>
              <a:rPr lang="en-GB" sz="1600" b="1" dirty="0" smtClean="0"/>
              <a:t>boundaries</a:t>
            </a:r>
            <a:r>
              <a:rPr lang="en-GB" sz="1600" dirty="0" smtClean="0"/>
              <a:t> appropriate to the objective to be derived and the broad trends that influence the objective to be identified; and by asking ‘who and what’ is important to the objective, map out more specifically the driving forces for your organisation in creating its future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3: </a:t>
            </a:r>
            <a:r>
              <a:rPr lang="en-GB" sz="1600" dirty="0" smtClean="0"/>
              <a:t>Make explicit the </a:t>
            </a:r>
            <a:r>
              <a:rPr lang="en-GB" sz="1600" b="1" dirty="0" smtClean="0"/>
              <a:t>assumptions</a:t>
            </a:r>
            <a:r>
              <a:rPr lang="en-GB" sz="1600" dirty="0" smtClean="0"/>
              <a:t> that will be used in writing the scenarios; examine these assumptions for their relevance, reasonableness and robustness in relation to the assumed objective; and, through iteration, modify both until a convergence is achieved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4: </a:t>
            </a:r>
            <a:r>
              <a:rPr lang="en-GB" sz="1600" dirty="0" smtClean="0"/>
              <a:t>Assemble a </a:t>
            </a:r>
            <a:r>
              <a:rPr lang="en-GB" sz="1600" b="1" dirty="0" smtClean="0"/>
              <a:t>framework</a:t>
            </a:r>
            <a:r>
              <a:rPr lang="en-GB" sz="1600" dirty="0" smtClean="0"/>
              <a:t> of alternative event strings and trends that are the skeletons for the scenarios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5: Write</a:t>
            </a:r>
            <a:r>
              <a:rPr lang="en-GB" sz="1600" dirty="0" smtClean="0"/>
              <a:t> the scenarios using whatever presentational technique </a:t>
            </a:r>
            <a:r>
              <a:rPr lang="en-GB" sz="1800" dirty="0" smtClean="0"/>
              <a:t>seems</a:t>
            </a:r>
            <a:r>
              <a:rPr lang="en-GB" sz="1600" dirty="0" smtClean="0"/>
              <a:t> to be most suited to the objective and the organisation’s culture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6: Analyse</a:t>
            </a:r>
            <a:r>
              <a:rPr lang="en-GB" sz="1600" dirty="0" smtClean="0"/>
              <a:t> the scenarios with particular reference to turning or branch points that may constitute a crisis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7: </a:t>
            </a:r>
            <a:r>
              <a:rPr lang="en-GB" sz="1600" dirty="0" smtClean="0"/>
              <a:t>Derive from the analysis, the </a:t>
            </a:r>
            <a:r>
              <a:rPr lang="en-GB" sz="1600" b="1" dirty="0" smtClean="0"/>
              <a:t>policies</a:t>
            </a:r>
            <a:r>
              <a:rPr lang="en-GB" sz="1600" dirty="0" smtClean="0"/>
              <a:t> within which the organisation ought to work (the limits of actions the organisation ought </a:t>
            </a:r>
            <a:r>
              <a:rPr lang="en-GB" sz="1600" i="1" dirty="0" smtClean="0"/>
              <a:t>not</a:t>
            </a:r>
            <a:r>
              <a:rPr lang="en-GB" sz="1600" dirty="0" smtClean="0"/>
              <a:t> to exceed in seeking to achieve its objective), the instruments of policy over which the organisation has control and those that are beyond its control</a:t>
            </a:r>
            <a:endParaRPr lang="en-GB" sz="16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8: </a:t>
            </a:r>
            <a:r>
              <a:rPr lang="en-GB" sz="1600" dirty="0" smtClean="0"/>
              <a:t>Using the instruments of policy, derive </a:t>
            </a:r>
            <a:r>
              <a:rPr lang="en-GB" sz="1600" b="1" dirty="0" smtClean="0"/>
              <a:t>alternative strategies</a:t>
            </a:r>
            <a:endParaRPr lang="en-US" sz="18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1600" b="1" dirty="0" smtClean="0"/>
              <a:t>Step 9:</a:t>
            </a:r>
            <a:r>
              <a:rPr lang="en-GB" sz="1600" dirty="0" smtClean="0"/>
              <a:t> Evaluate these strategic alternatives over the chosen timescale, paying particular attention to the strategic allocation of </a:t>
            </a:r>
            <a:r>
              <a:rPr lang="en-GB" sz="1600" b="1" dirty="0" smtClean="0"/>
              <a:t>resources</a:t>
            </a:r>
            <a:r>
              <a:rPr lang="en-GB" sz="1600" dirty="0" smtClean="0"/>
              <a:t>, including financing, and the best routes to achieving the desired financial returns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8954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80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0" dirty="0" smtClean="0"/>
              <a:t>Product &amp; </a:t>
            </a:r>
            <a:r>
              <a:rPr lang="tr-TR" b="0" dirty="0" smtClean="0"/>
              <a:t>p</a:t>
            </a:r>
            <a:r>
              <a:rPr lang="en-GB" b="0" dirty="0" err="1" smtClean="0"/>
              <a:t>rocess</a:t>
            </a:r>
            <a:r>
              <a:rPr lang="en-GB" b="0" dirty="0" smtClean="0"/>
              <a:t> benefits</a:t>
            </a:r>
            <a:r>
              <a:rPr lang="tr-TR" b="0" dirty="0" smtClean="0"/>
              <a:t> of </a:t>
            </a:r>
            <a:r>
              <a:rPr lang="tr-TR" b="0" dirty="0" err="1" smtClean="0"/>
              <a:t>scenario</a:t>
            </a:r>
            <a:r>
              <a:rPr lang="en-GB" b="0" dirty="0" smtClean="0"/>
              <a:t> planning</a:t>
            </a:r>
            <a:endParaRPr lang="en-US" b="0" dirty="0" smtClean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rgbClr val="663300"/>
                </a:solidFill>
              </a:rPr>
              <a:t>Product (</a:t>
            </a:r>
            <a:r>
              <a:rPr lang="en-GB" i="1" dirty="0" smtClean="0">
                <a:solidFill>
                  <a:srgbClr val="663300"/>
                </a:solidFill>
              </a:rPr>
              <a:t>codified outputs</a:t>
            </a:r>
            <a:r>
              <a:rPr lang="en-GB" dirty="0" smtClean="0">
                <a:solidFill>
                  <a:srgbClr val="663300"/>
                </a:solidFill>
              </a:rPr>
              <a:t>) -</a:t>
            </a:r>
            <a:r>
              <a:rPr lang="en-GB" dirty="0" smtClean="0"/>
              <a:t> reports, books, videos.  Discursive accounts, summaries, action lists and priorities.  Inputs to decision making.  		</a:t>
            </a:r>
            <a:endParaRPr lang="tr-TR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i="1" dirty="0" smtClean="0">
                <a:solidFill>
                  <a:srgbClr val="800000"/>
                </a:solidFill>
              </a:rPr>
              <a:t>Scenarios: integrate diverse studies, concretise and communicate visions; suggest action points and key indicators</a:t>
            </a:r>
            <a:endParaRPr lang="en-GB" dirty="0" smtClean="0">
              <a:solidFill>
                <a:srgbClr val="8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tr-TR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dirty="0" smtClean="0">
                <a:solidFill>
                  <a:srgbClr val="663300"/>
                </a:solidFill>
              </a:rPr>
              <a:t>Process (</a:t>
            </a:r>
            <a:r>
              <a:rPr lang="en-GB" i="1" dirty="0" smtClean="0">
                <a:solidFill>
                  <a:srgbClr val="663300"/>
                </a:solidFill>
              </a:rPr>
              <a:t>embodied knowledge</a:t>
            </a:r>
            <a:r>
              <a:rPr lang="en-GB" dirty="0" smtClean="0">
                <a:solidFill>
                  <a:srgbClr val="663300"/>
                </a:solidFill>
              </a:rPr>
              <a:t>) -</a:t>
            </a:r>
            <a:r>
              <a:rPr lang="en-GB" dirty="0" smtClean="0"/>
              <a:t> forging and enriching networks, developing knowledge about knowledge.  Establishing and empowering constituencies for action. </a:t>
            </a:r>
            <a:endParaRPr lang="tr-TR" i="1" dirty="0" smtClean="0">
              <a:solidFill>
                <a:srgbClr val="80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i="1" dirty="0" smtClean="0">
                <a:solidFill>
                  <a:srgbClr val="800000"/>
                </a:solidFill>
              </a:rPr>
              <a:t>Scenarios: recruit support, integrate diverse viewpoints;</a:t>
            </a:r>
            <a:r>
              <a:rPr lang="en-GB" dirty="0" smtClean="0">
                <a:solidFill>
                  <a:srgbClr val="800000"/>
                </a:solidFill>
              </a:rPr>
              <a:t> </a:t>
            </a:r>
            <a:r>
              <a:rPr lang="en-GB" i="1" dirty="0" smtClean="0">
                <a:solidFill>
                  <a:srgbClr val="800000"/>
                </a:solidFill>
              </a:rPr>
              <a:t>share &amp; fuse visions, provide focus for joint work.</a:t>
            </a:r>
          </a:p>
        </p:txBody>
      </p:sp>
    </p:spTree>
    <p:extLst>
      <p:ext uri="{BB962C8B-B14F-4D97-AF65-F5344CB8AC3E}">
        <p14:creationId xmlns:p14="http://schemas.microsoft.com/office/powerpoint/2010/main" val="53959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0090"/>
                </a:solidFill>
                <a:cs typeface="+mj-cs"/>
              </a:rPr>
              <a:t>Develop strategy alternatives</a:t>
            </a: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3975100"/>
            <a:ext cx="10541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214938" y="1600200"/>
            <a:ext cx="2825750" cy="3668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214938" y="1676400"/>
            <a:ext cx="2825750" cy="3590925"/>
          </a:xfrm>
          <a:prstGeom prst="rect">
            <a:avLst/>
          </a:prstGeom>
          <a:noFill/>
          <a:ln w="25400">
            <a:solidFill>
              <a:srgbClr val="001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964113" y="1922463"/>
            <a:ext cx="2825750" cy="36671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899025" y="1974850"/>
            <a:ext cx="2827338" cy="3667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4900613" y="1974850"/>
            <a:ext cx="2824162" cy="3665538"/>
          </a:xfrm>
          <a:prstGeom prst="rect">
            <a:avLst/>
          </a:prstGeom>
          <a:noFill/>
          <a:ln w="25400">
            <a:solidFill>
              <a:srgbClr val="001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648200" y="2297113"/>
            <a:ext cx="2825750" cy="36655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583113" y="2336800"/>
            <a:ext cx="2827337" cy="3667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584700" y="2338388"/>
            <a:ext cx="2824163" cy="3665537"/>
          </a:xfrm>
          <a:prstGeom prst="rect">
            <a:avLst/>
          </a:prstGeom>
          <a:noFill/>
          <a:ln w="25400">
            <a:solidFill>
              <a:srgbClr val="001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332288" y="2659063"/>
            <a:ext cx="2825750" cy="366553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4267200" y="2667000"/>
            <a:ext cx="2827338" cy="3668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268788" y="2667000"/>
            <a:ext cx="2824162" cy="3613150"/>
          </a:xfrm>
          <a:prstGeom prst="rect">
            <a:avLst/>
          </a:prstGeom>
          <a:noFill/>
          <a:ln w="25400">
            <a:solidFill>
              <a:srgbClr val="001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4922838" y="2757488"/>
            <a:ext cx="13112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700" b="1">
                <a:solidFill>
                  <a:srgbClr val="660000"/>
                </a:solidFill>
                <a:latin typeface="Arial" charset="0"/>
                <a:cs typeface="+mn-cs"/>
              </a:rPr>
              <a:t>Scenario A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386263" y="3117850"/>
            <a:ext cx="26320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What would be the threats and 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386263" y="3305175"/>
            <a:ext cx="13430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opportunities?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4386263" y="3490913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4500563" y="3490913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4386263" y="3678238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500563" y="3678238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4386263" y="3865563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4500563" y="3865563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386263" y="4098925"/>
            <a:ext cx="22907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What strategy and actions </a:t>
            </a:r>
          </a:p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would we implement? 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105275" y="4286250"/>
            <a:ext cx="180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386263" y="4473575"/>
            <a:ext cx="1095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4500563" y="4473575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4386263" y="4659313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4500563" y="4659313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4386263" y="4846638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4500563" y="4846638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4386263" y="5080000"/>
            <a:ext cx="23717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What do we monitor for this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4386263" y="5267325"/>
            <a:ext cx="96361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scenario?</a:t>
            </a:r>
          </a:p>
          <a:p>
            <a:pPr eaLnBrk="0" latinLnBrk="1"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4386263" y="5454650"/>
            <a:ext cx="1095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4500563" y="5454650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56" name="Rectangle 36"/>
          <p:cNvSpPr>
            <a:spLocks noChangeArrowheads="1"/>
          </p:cNvSpPr>
          <p:nvPr/>
        </p:nvSpPr>
        <p:spPr bwMode="auto">
          <a:xfrm>
            <a:off x="4386263" y="5641975"/>
            <a:ext cx="10953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57" name="Rectangle 37"/>
          <p:cNvSpPr>
            <a:spLocks noChangeArrowheads="1"/>
          </p:cNvSpPr>
          <p:nvPr/>
        </p:nvSpPr>
        <p:spPr bwMode="auto">
          <a:xfrm>
            <a:off x="4500563" y="5641975"/>
            <a:ext cx="238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  <a:p>
            <a:pPr hangingPunct="0">
              <a:defRPr/>
            </a:pPr>
            <a:endParaRPr lang="en-GB" sz="1300" b="1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4386263" y="5827713"/>
            <a:ext cx="10953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	</a:t>
            </a: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4500563" y="5827713"/>
            <a:ext cx="2381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300" b="1">
                <a:solidFill>
                  <a:srgbClr val="000000"/>
                </a:solidFill>
                <a:latin typeface="Arial" charset="0"/>
                <a:cs typeface="+mn-cs"/>
              </a:rPr>
              <a:t>•</a:t>
            </a:r>
          </a:p>
        </p:txBody>
      </p:sp>
      <p:sp>
        <p:nvSpPr>
          <p:cNvPr id="56360" name="Freeform 40"/>
          <p:cNvSpPr>
            <a:spLocks/>
          </p:cNvSpPr>
          <p:nvPr/>
        </p:nvSpPr>
        <p:spPr bwMode="auto">
          <a:xfrm>
            <a:off x="1143000" y="1600200"/>
            <a:ext cx="2387600" cy="1390650"/>
          </a:xfrm>
          <a:custGeom>
            <a:avLst/>
            <a:gdLst>
              <a:gd name="T0" fmla="*/ 69 w 1504"/>
              <a:gd name="T1" fmla="*/ 147 h 876"/>
              <a:gd name="T2" fmla="*/ 120 w 1504"/>
              <a:gd name="T3" fmla="*/ 85 h 876"/>
              <a:gd name="T4" fmla="*/ 198 w 1504"/>
              <a:gd name="T5" fmla="*/ 55 h 876"/>
              <a:gd name="T6" fmla="*/ 283 w 1504"/>
              <a:gd name="T7" fmla="*/ 39 h 876"/>
              <a:gd name="T8" fmla="*/ 387 w 1504"/>
              <a:gd name="T9" fmla="*/ 32 h 876"/>
              <a:gd name="T10" fmla="*/ 541 w 1504"/>
              <a:gd name="T11" fmla="*/ 7 h 876"/>
              <a:gd name="T12" fmla="*/ 679 w 1504"/>
              <a:gd name="T13" fmla="*/ 0 h 876"/>
              <a:gd name="T14" fmla="*/ 824 w 1504"/>
              <a:gd name="T15" fmla="*/ 16 h 876"/>
              <a:gd name="T16" fmla="*/ 988 w 1504"/>
              <a:gd name="T17" fmla="*/ 46 h 876"/>
              <a:gd name="T18" fmla="*/ 1108 w 1504"/>
              <a:gd name="T19" fmla="*/ 62 h 876"/>
              <a:gd name="T20" fmla="*/ 1220 w 1504"/>
              <a:gd name="T21" fmla="*/ 85 h 876"/>
              <a:gd name="T22" fmla="*/ 1322 w 1504"/>
              <a:gd name="T23" fmla="*/ 124 h 876"/>
              <a:gd name="T24" fmla="*/ 1365 w 1504"/>
              <a:gd name="T25" fmla="*/ 155 h 876"/>
              <a:gd name="T26" fmla="*/ 1409 w 1504"/>
              <a:gd name="T27" fmla="*/ 201 h 876"/>
              <a:gd name="T28" fmla="*/ 1476 w 1504"/>
              <a:gd name="T29" fmla="*/ 318 h 876"/>
              <a:gd name="T30" fmla="*/ 1503 w 1504"/>
              <a:gd name="T31" fmla="*/ 442 h 876"/>
              <a:gd name="T32" fmla="*/ 1486 w 1504"/>
              <a:gd name="T33" fmla="*/ 557 h 876"/>
              <a:gd name="T34" fmla="*/ 1425 w 1504"/>
              <a:gd name="T35" fmla="*/ 681 h 876"/>
              <a:gd name="T36" fmla="*/ 1374 w 1504"/>
              <a:gd name="T37" fmla="*/ 735 h 876"/>
              <a:gd name="T38" fmla="*/ 1314 w 1504"/>
              <a:gd name="T39" fmla="*/ 767 h 876"/>
              <a:gd name="T40" fmla="*/ 1253 w 1504"/>
              <a:gd name="T41" fmla="*/ 797 h 876"/>
              <a:gd name="T42" fmla="*/ 1185 w 1504"/>
              <a:gd name="T43" fmla="*/ 813 h 876"/>
              <a:gd name="T44" fmla="*/ 1031 w 1504"/>
              <a:gd name="T45" fmla="*/ 820 h 876"/>
              <a:gd name="T46" fmla="*/ 876 w 1504"/>
              <a:gd name="T47" fmla="*/ 836 h 876"/>
              <a:gd name="T48" fmla="*/ 730 w 1504"/>
              <a:gd name="T49" fmla="*/ 859 h 876"/>
              <a:gd name="T50" fmla="*/ 602 w 1504"/>
              <a:gd name="T51" fmla="*/ 875 h 876"/>
              <a:gd name="T52" fmla="*/ 472 w 1504"/>
              <a:gd name="T53" fmla="*/ 867 h 876"/>
              <a:gd name="T54" fmla="*/ 403 w 1504"/>
              <a:gd name="T55" fmla="*/ 852 h 876"/>
              <a:gd name="T56" fmla="*/ 344 w 1504"/>
              <a:gd name="T57" fmla="*/ 829 h 876"/>
              <a:gd name="T58" fmla="*/ 241 w 1504"/>
              <a:gd name="T59" fmla="*/ 774 h 876"/>
              <a:gd name="T60" fmla="*/ 163 w 1504"/>
              <a:gd name="T61" fmla="*/ 712 h 876"/>
              <a:gd name="T62" fmla="*/ 104 w 1504"/>
              <a:gd name="T63" fmla="*/ 627 h 876"/>
              <a:gd name="T64" fmla="*/ 61 w 1504"/>
              <a:gd name="T65" fmla="*/ 534 h 876"/>
              <a:gd name="T66" fmla="*/ 17 w 1504"/>
              <a:gd name="T67" fmla="*/ 426 h 876"/>
              <a:gd name="T68" fmla="*/ 0 w 1504"/>
              <a:gd name="T69" fmla="*/ 333 h 876"/>
              <a:gd name="T70" fmla="*/ 17 w 1504"/>
              <a:gd name="T71" fmla="*/ 240 h 876"/>
              <a:gd name="T72" fmla="*/ 69 w 1504"/>
              <a:gd name="T73" fmla="*/ 14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04" h="876">
                <a:moveTo>
                  <a:pt x="69" y="147"/>
                </a:moveTo>
                <a:lnTo>
                  <a:pt x="120" y="85"/>
                </a:lnTo>
                <a:lnTo>
                  <a:pt x="198" y="55"/>
                </a:lnTo>
                <a:lnTo>
                  <a:pt x="283" y="39"/>
                </a:lnTo>
                <a:lnTo>
                  <a:pt x="387" y="32"/>
                </a:lnTo>
                <a:lnTo>
                  <a:pt x="541" y="7"/>
                </a:lnTo>
                <a:lnTo>
                  <a:pt x="679" y="0"/>
                </a:lnTo>
                <a:lnTo>
                  <a:pt x="824" y="16"/>
                </a:lnTo>
                <a:lnTo>
                  <a:pt x="988" y="46"/>
                </a:lnTo>
                <a:lnTo>
                  <a:pt x="1108" y="62"/>
                </a:lnTo>
                <a:lnTo>
                  <a:pt x="1220" y="85"/>
                </a:lnTo>
                <a:lnTo>
                  <a:pt x="1322" y="124"/>
                </a:lnTo>
                <a:lnTo>
                  <a:pt x="1365" y="155"/>
                </a:lnTo>
                <a:lnTo>
                  <a:pt x="1409" y="201"/>
                </a:lnTo>
                <a:lnTo>
                  <a:pt x="1476" y="318"/>
                </a:lnTo>
                <a:lnTo>
                  <a:pt x="1503" y="442"/>
                </a:lnTo>
                <a:lnTo>
                  <a:pt x="1486" y="557"/>
                </a:lnTo>
                <a:lnTo>
                  <a:pt x="1425" y="681"/>
                </a:lnTo>
                <a:lnTo>
                  <a:pt x="1374" y="735"/>
                </a:lnTo>
                <a:lnTo>
                  <a:pt x="1314" y="767"/>
                </a:lnTo>
                <a:lnTo>
                  <a:pt x="1253" y="797"/>
                </a:lnTo>
                <a:lnTo>
                  <a:pt x="1185" y="813"/>
                </a:lnTo>
                <a:lnTo>
                  <a:pt x="1031" y="820"/>
                </a:lnTo>
                <a:lnTo>
                  <a:pt x="876" y="836"/>
                </a:lnTo>
                <a:lnTo>
                  <a:pt x="730" y="859"/>
                </a:lnTo>
                <a:lnTo>
                  <a:pt x="602" y="875"/>
                </a:lnTo>
                <a:lnTo>
                  <a:pt x="472" y="867"/>
                </a:lnTo>
                <a:lnTo>
                  <a:pt x="403" y="852"/>
                </a:lnTo>
                <a:lnTo>
                  <a:pt x="344" y="829"/>
                </a:lnTo>
                <a:lnTo>
                  <a:pt x="241" y="774"/>
                </a:lnTo>
                <a:lnTo>
                  <a:pt x="163" y="712"/>
                </a:lnTo>
                <a:lnTo>
                  <a:pt x="104" y="627"/>
                </a:lnTo>
                <a:lnTo>
                  <a:pt x="61" y="534"/>
                </a:lnTo>
                <a:lnTo>
                  <a:pt x="17" y="426"/>
                </a:lnTo>
                <a:lnTo>
                  <a:pt x="0" y="333"/>
                </a:lnTo>
                <a:lnTo>
                  <a:pt x="17" y="240"/>
                </a:lnTo>
                <a:lnTo>
                  <a:pt x="69" y="147"/>
                </a:lnTo>
              </a:path>
            </a:pathLst>
          </a:custGeom>
          <a:solidFill>
            <a:srgbClr val="99B8FF"/>
          </a:solidFill>
          <a:ln w="12700" cap="rnd" cmpd="sng">
            <a:solidFill>
              <a:srgbClr val="99B8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3592" name="Group 41"/>
          <p:cNvGrpSpPr>
            <a:grpSpLocks/>
          </p:cNvGrpSpPr>
          <p:nvPr/>
        </p:nvGrpSpPr>
        <p:grpSpPr bwMode="auto">
          <a:xfrm>
            <a:off x="1379538" y="1887538"/>
            <a:ext cx="1911350" cy="814387"/>
            <a:chOff x="1046" y="1189"/>
            <a:chExt cx="1204" cy="513"/>
          </a:xfrm>
        </p:grpSpPr>
        <p:sp>
          <p:nvSpPr>
            <p:cNvPr id="56362" name="Rectangle 42"/>
            <p:cNvSpPr>
              <a:spLocks noChangeArrowheads="1"/>
            </p:cNvSpPr>
            <p:nvPr/>
          </p:nvSpPr>
          <p:spPr bwMode="auto">
            <a:xfrm>
              <a:off x="1046" y="1189"/>
              <a:ext cx="1204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700" b="1">
                  <a:solidFill>
                    <a:srgbClr val="000000"/>
                  </a:solidFill>
                  <a:latin typeface="Arial" charset="0"/>
                  <a:cs typeface="+mn-cs"/>
                </a:rPr>
                <a:t>What if we knew </a:t>
              </a:r>
            </a:p>
          </p:txBody>
        </p:sp>
        <p:sp>
          <p:nvSpPr>
            <p:cNvPr id="56363" name="Rectangle 43"/>
            <p:cNvSpPr>
              <a:spLocks noChangeArrowheads="1"/>
            </p:cNvSpPr>
            <p:nvPr/>
          </p:nvSpPr>
          <p:spPr bwMode="auto">
            <a:xfrm>
              <a:off x="1152" y="1336"/>
              <a:ext cx="993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700" b="1">
                  <a:solidFill>
                    <a:srgbClr val="000000"/>
                  </a:solidFill>
                  <a:latin typeface="Arial" charset="0"/>
                  <a:cs typeface="+mn-cs"/>
                </a:rPr>
                <a:t>this scenario </a:t>
              </a:r>
            </a:p>
          </p:txBody>
        </p:sp>
        <p:sp>
          <p:nvSpPr>
            <p:cNvPr id="56364" name="Rectangle 44"/>
            <p:cNvSpPr>
              <a:spLocks noChangeArrowheads="1"/>
            </p:cNvSpPr>
            <p:nvPr/>
          </p:nvSpPr>
          <p:spPr bwMode="auto">
            <a:xfrm>
              <a:off x="1149" y="1483"/>
              <a:ext cx="99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GB" sz="1700" b="1">
                  <a:solidFill>
                    <a:srgbClr val="000000"/>
                  </a:solidFill>
                  <a:latin typeface="Arial" charset="0"/>
                  <a:cs typeface="+mn-cs"/>
                </a:rPr>
                <a:t>would occur?</a:t>
              </a:r>
            </a:p>
          </p:txBody>
        </p:sp>
      </p:grpSp>
      <p:sp>
        <p:nvSpPr>
          <p:cNvPr id="56365" name="Oval 45"/>
          <p:cNvSpPr>
            <a:spLocks noChangeArrowheads="1"/>
          </p:cNvSpPr>
          <p:nvPr/>
        </p:nvSpPr>
        <p:spPr bwMode="auto">
          <a:xfrm>
            <a:off x="2540000" y="3006725"/>
            <a:ext cx="185738" cy="185738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66" name="Oval 46"/>
          <p:cNvSpPr>
            <a:spLocks noChangeArrowheads="1"/>
          </p:cNvSpPr>
          <p:nvPr/>
        </p:nvSpPr>
        <p:spPr bwMode="auto">
          <a:xfrm>
            <a:off x="2646363" y="3263900"/>
            <a:ext cx="160337" cy="161925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67" name="Oval 47"/>
          <p:cNvSpPr>
            <a:spLocks noChangeArrowheads="1"/>
          </p:cNvSpPr>
          <p:nvPr/>
        </p:nvSpPr>
        <p:spPr bwMode="auto">
          <a:xfrm>
            <a:off x="2692400" y="3509963"/>
            <a:ext cx="138113" cy="125412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68" name="Oval 48"/>
          <p:cNvSpPr>
            <a:spLocks noChangeArrowheads="1"/>
          </p:cNvSpPr>
          <p:nvPr/>
        </p:nvSpPr>
        <p:spPr bwMode="auto">
          <a:xfrm>
            <a:off x="2681288" y="3719513"/>
            <a:ext cx="103187" cy="103187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69" name="Oval 49"/>
          <p:cNvSpPr>
            <a:spLocks noChangeArrowheads="1"/>
          </p:cNvSpPr>
          <p:nvPr/>
        </p:nvSpPr>
        <p:spPr bwMode="auto">
          <a:xfrm>
            <a:off x="2622550" y="3895725"/>
            <a:ext cx="79375" cy="68263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70" name="Oval 50"/>
          <p:cNvSpPr>
            <a:spLocks noChangeArrowheads="1"/>
          </p:cNvSpPr>
          <p:nvPr/>
        </p:nvSpPr>
        <p:spPr bwMode="auto">
          <a:xfrm>
            <a:off x="2540000" y="4035425"/>
            <a:ext cx="46038" cy="44450"/>
          </a:xfrm>
          <a:prstGeom prst="ellipse">
            <a:avLst/>
          </a:prstGeom>
          <a:solidFill>
            <a:srgbClr val="99B8FF"/>
          </a:solidFill>
          <a:ln w="12700">
            <a:solidFill>
              <a:srgbClr val="99B8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71" name="Rectangle 51"/>
          <p:cNvSpPr>
            <a:spLocks noChangeArrowheads="1"/>
          </p:cNvSpPr>
          <p:nvPr/>
        </p:nvSpPr>
        <p:spPr bwMode="auto">
          <a:xfrm>
            <a:off x="5868988" y="1647825"/>
            <a:ext cx="13112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700" b="1">
                <a:solidFill>
                  <a:srgbClr val="660000"/>
                </a:solidFill>
                <a:latin typeface="Arial" charset="0"/>
                <a:cs typeface="+mn-cs"/>
              </a:rPr>
              <a:t>Scenario D</a:t>
            </a:r>
          </a:p>
        </p:txBody>
      </p:sp>
      <p:sp>
        <p:nvSpPr>
          <p:cNvPr id="56372" name="Rectangle 52"/>
          <p:cNvSpPr>
            <a:spLocks noChangeArrowheads="1"/>
          </p:cNvSpPr>
          <p:nvPr/>
        </p:nvSpPr>
        <p:spPr bwMode="auto">
          <a:xfrm>
            <a:off x="5699125" y="2022475"/>
            <a:ext cx="13112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700" b="1">
                <a:solidFill>
                  <a:srgbClr val="660000"/>
                </a:solidFill>
                <a:latin typeface="Arial" charset="0"/>
                <a:cs typeface="+mn-cs"/>
              </a:rPr>
              <a:t>Scenario C</a:t>
            </a:r>
          </a:p>
        </p:txBody>
      </p:sp>
      <p:sp>
        <p:nvSpPr>
          <p:cNvPr id="56373" name="Rectangle 53"/>
          <p:cNvSpPr>
            <a:spLocks noChangeArrowheads="1"/>
          </p:cNvSpPr>
          <p:nvPr/>
        </p:nvSpPr>
        <p:spPr bwMode="auto">
          <a:xfrm>
            <a:off x="5395913" y="2384425"/>
            <a:ext cx="13112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GB" sz="1700" b="1">
                <a:solidFill>
                  <a:srgbClr val="660000"/>
                </a:solidFill>
                <a:latin typeface="Arial" charset="0"/>
                <a:cs typeface="+mn-cs"/>
              </a:rPr>
              <a:t>Scenario B</a:t>
            </a:r>
          </a:p>
        </p:txBody>
      </p:sp>
      <p:sp>
        <p:nvSpPr>
          <p:cNvPr id="56374" name="AutoShape 54"/>
          <p:cNvSpPr>
            <a:spLocks noChangeArrowheads="1"/>
          </p:cNvSpPr>
          <p:nvPr/>
        </p:nvSpPr>
        <p:spPr bwMode="auto">
          <a:xfrm>
            <a:off x="2738438" y="4651375"/>
            <a:ext cx="1184275" cy="458788"/>
          </a:xfrm>
          <a:prstGeom prst="rightArrow">
            <a:avLst>
              <a:gd name="adj1" fmla="val 50000"/>
              <a:gd name="adj2" fmla="val 129113"/>
            </a:avLst>
          </a:prstGeom>
          <a:gradFill rotWithShape="0">
            <a:gsLst>
              <a:gs pos="0">
                <a:srgbClr val="790015"/>
              </a:gs>
              <a:gs pos="50000">
                <a:srgbClr val="790015">
                  <a:gamma/>
                  <a:tint val="89804"/>
                  <a:invGamma/>
                </a:srgbClr>
              </a:gs>
              <a:gs pos="100000">
                <a:srgbClr val="790015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375" name="Text Box 55"/>
          <p:cNvSpPr txBox="1">
            <a:spLocks noChangeArrowheads="1"/>
          </p:cNvSpPr>
          <p:nvPr/>
        </p:nvSpPr>
        <p:spPr bwMode="auto">
          <a:xfrm>
            <a:off x="7664450" y="5878513"/>
            <a:ext cx="8921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900" b="1">
                <a:latin typeface="Tahoma" charset="0"/>
                <a:cs typeface="+mn-cs"/>
              </a:rPr>
              <a:t>SOURCE:  SRIC</a:t>
            </a:r>
          </a:p>
        </p:txBody>
      </p:sp>
    </p:spTree>
    <p:extLst>
      <p:ext uri="{BB962C8B-B14F-4D97-AF65-F5344CB8AC3E}">
        <p14:creationId xmlns:p14="http://schemas.microsoft.com/office/powerpoint/2010/main" val="187416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How to get it wrong (Coates)</a:t>
            </a:r>
            <a:endParaRPr lang="en-US" b="0" dirty="0" smtClean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smtClean="0"/>
              <a:t>Mechanical Extrapolation</a:t>
            </a:r>
          </a:p>
          <a:p>
            <a:pPr lvl="1" eaLnBrk="1" hangingPunct="1">
              <a:defRPr/>
            </a:pPr>
            <a:r>
              <a:rPr lang="tr-TR" dirty="0" smtClean="0"/>
              <a:t>l</a:t>
            </a:r>
            <a:r>
              <a:rPr lang="en-GB" dirty="0" err="1" smtClean="0"/>
              <a:t>imits</a:t>
            </a:r>
            <a:r>
              <a:rPr lang="en-GB" dirty="0" smtClean="0"/>
              <a:t>, ceilings, qualitative change</a:t>
            </a:r>
          </a:p>
          <a:p>
            <a:pPr eaLnBrk="1" hangingPunct="1">
              <a:defRPr/>
            </a:pPr>
            <a:endParaRPr lang="en-GB" sz="1800" dirty="0" smtClean="0"/>
          </a:p>
          <a:p>
            <a:pPr eaLnBrk="1" hangingPunct="1">
              <a:defRPr/>
            </a:pPr>
            <a:r>
              <a:rPr lang="en-GB" sz="3600" dirty="0" smtClean="0"/>
              <a:t>Unexamined assumptions</a:t>
            </a:r>
          </a:p>
          <a:p>
            <a:pPr eaLnBrk="1" hangingPunct="1">
              <a:defRPr/>
            </a:pPr>
            <a:endParaRPr lang="en-GB" sz="1800" dirty="0" smtClean="0"/>
          </a:p>
          <a:p>
            <a:pPr eaLnBrk="1" hangingPunct="1">
              <a:defRPr/>
            </a:pPr>
            <a:r>
              <a:rPr lang="en-GB" sz="3600" dirty="0" smtClean="0"/>
              <a:t>Limited Expertise</a:t>
            </a:r>
          </a:p>
          <a:p>
            <a:pPr lvl="1" eaLnBrk="1" hangingPunct="1">
              <a:defRPr/>
            </a:pPr>
            <a:r>
              <a:rPr lang="en-GB" dirty="0" smtClean="0"/>
              <a:t>failure to see limits, connections</a:t>
            </a:r>
          </a:p>
          <a:p>
            <a:pPr eaLnBrk="1" hangingPunct="1">
              <a:defRPr/>
            </a:pPr>
            <a:endParaRPr lang="en-GB" sz="1800" dirty="0" smtClean="0"/>
          </a:p>
          <a:p>
            <a:pPr eaLnBrk="1" hangingPunct="1">
              <a:defRPr/>
            </a:pPr>
            <a:r>
              <a:rPr lang="en-GB" sz="3600" dirty="0" smtClean="0"/>
              <a:t>Limited Vision</a:t>
            </a:r>
          </a:p>
          <a:p>
            <a:pPr lvl="1" eaLnBrk="1" hangingPunct="1">
              <a:defRPr/>
            </a:pPr>
            <a:r>
              <a:rPr lang="en-GB" dirty="0" smtClean="0"/>
              <a:t>failure to see outsiders, novelty, significant events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99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b="0" dirty="0" smtClean="0"/>
              <a:t>Integrating</a:t>
            </a:r>
            <a:r>
              <a:rPr lang="tr-TR" b="0" dirty="0" smtClean="0"/>
              <a:t> </a:t>
            </a:r>
            <a:r>
              <a:rPr lang="tr-TR" b="0" dirty="0" err="1" smtClean="0"/>
              <a:t>scenarios</a:t>
            </a:r>
            <a:r>
              <a:rPr lang="en-GB" b="0" dirty="0" smtClean="0"/>
              <a:t> with other methods</a:t>
            </a:r>
            <a:endParaRPr lang="en-US" b="0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3600" dirty="0" smtClean="0"/>
              <a:t>S</a:t>
            </a:r>
            <a:r>
              <a:rPr lang="en-GB" sz="3600" dirty="0" err="1" smtClean="0"/>
              <a:t>cenario</a:t>
            </a:r>
            <a:r>
              <a:rPr lang="tr-TR" sz="3600" dirty="0" smtClean="0"/>
              <a:t>s</a:t>
            </a:r>
            <a:r>
              <a:rPr lang="en-GB" sz="3600" dirty="0" smtClean="0"/>
              <a:t> can be used with other methods such as </a:t>
            </a:r>
          </a:p>
          <a:p>
            <a:pPr lvl="1" eaLnBrk="1" hangingPunct="1">
              <a:defRPr/>
            </a:pPr>
            <a:r>
              <a:rPr lang="en-GB" dirty="0" smtClean="0"/>
              <a:t>Expert panels </a:t>
            </a:r>
          </a:p>
          <a:p>
            <a:pPr lvl="1" eaLnBrk="1" hangingPunct="1">
              <a:defRPr/>
            </a:pPr>
            <a:r>
              <a:rPr lang="en-GB" dirty="0" smtClean="0"/>
              <a:t>STEEPV analysis </a:t>
            </a:r>
          </a:p>
          <a:p>
            <a:pPr lvl="1" eaLnBrk="1" hangingPunct="1">
              <a:defRPr/>
            </a:pPr>
            <a:r>
              <a:rPr lang="en-GB" dirty="0" smtClean="0"/>
              <a:t>SWOT analysis </a:t>
            </a:r>
          </a:p>
          <a:p>
            <a:pPr lvl="1" eaLnBrk="1" hangingPunct="1">
              <a:defRPr/>
            </a:pPr>
            <a:r>
              <a:rPr lang="en-GB" dirty="0" smtClean="0"/>
              <a:t>Some research on the area of interest </a:t>
            </a:r>
            <a:endParaRPr lang="tr-TR" dirty="0" smtClean="0"/>
          </a:p>
          <a:p>
            <a:pPr lvl="1" eaLnBrk="1" hangingPunct="1">
              <a:defRPr/>
            </a:pPr>
            <a:r>
              <a:rPr lang="tr-TR" dirty="0" smtClean="0"/>
              <a:t>Road </a:t>
            </a:r>
            <a:r>
              <a:rPr lang="tr-TR" dirty="0" err="1" smtClean="0"/>
              <a:t>mapping</a:t>
            </a:r>
            <a:r>
              <a:rPr lang="tr-TR" dirty="0" smtClean="0"/>
              <a:t> </a:t>
            </a:r>
            <a:r>
              <a:rPr lang="en-GB" dirty="0" smtClean="0"/>
              <a:t>and/or</a:t>
            </a:r>
          </a:p>
          <a:p>
            <a:pPr lvl="1" eaLnBrk="1" hangingPunct="1">
              <a:defRPr/>
            </a:pPr>
            <a:r>
              <a:rPr lang="en-GB" dirty="0" smtClean="0"/>
              <a:t>Delphi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54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b="0" dirty="0" smtClean="0"/>
              <a:t>Summary</a:t>
            </a:r>
            <a:endParaRPr lang="en-US" b="0" dirty="0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Future is uncertain and thus there is multiplicity</a:t>
            </a:r>
          </a:p>
          <a:p>
            <a:pPr eaLnBrk="1" hangingPunct="1">
              <a:defRPr/>
            </a:pPr>
            <a:endParaRPr lang="en-GB" sz="1200" dirty="0" smtClean="0"/>
          </a:p>
          <a:p>
            <a:pPr eaLnBrk="1" hangingPunct="1">
              <a:defRPr/>
            </a:pPr>
            <a:r>
              <a:rPr lang="en-GB" dirty="0" smtClean="0"/>
              <a:t>Scenarios are helpful </a:t>
            </a:r>
          </a:p>
          <a:p>
            <a:pPr lvl="1" eaLnBrk="1" hangingPunct="1">
              <a:defRPr/>
            </a:pPr>
            <a:r>
              <a:rPr lang="en-GB" dirty="0" smtClean="0"/>
              <a:t>to create multiple images of the future, thus </a:t>
            </a:r>
          </a:p>
          <a:p>
            <a:pPr lvl="1" eaLnBrk="1" hangingPunct="1">
              <a:defRPr/>
            </a:pPr>
            <a:r>
              <a:rPr lang="en-GB" dirty="0" smtClean="0"/>
              <a:t>to be ready for the alternative courses of future developments</a:t>
            </a:r>
          </a:p>
          <a:p>
            <a:pPr eaLnBrk="1" hangingPunct="1">
              <a:defRPr/>
            </a:pPr>
            <a:endParaRPr lang="en-GB" sz="1200" dirty="0" smtClean="0"/>
          </a:p>
          <a:p>
            <a:pPr eaLnBrk="1" hangingPunct="1">
              <a:defRPr/>
            </a:pPr>
            <a:r>
              <a:rPr lang="en-GB" dirty="0" smtClean="0"/>
              <a:t>Scenarios elicit and represent knowledge of participants in an interactive and coherent way  </a:t>
            </a:r>
          </a:p>
          <a:p>
            <a:pPr eaLnBrk="1" hangingPunct="1">
              <a:defRPr/>
            </a:pPr>
            <a:endParaRPr lang="en-GB" sz="1400" dirty="0" smtClean="0"/>
          </a:p>
          <a:p>
            <a:pPr eaLnBrk="1" hangingPunct="1">
              <a:defRPr/>
            </a:pPr>
            <a:r>
              <a:rPr lang="en-GB" dirty="0" smtClean="0"/>
              <a:t>Scenarios are widely used in Foresight exercises, not only for the product benefits, but also for the process benefits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668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9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The process of scenario planning</a:t>
            </a:r>
          </a:p>
        </p:txBody>
      </p:sp>
      <p:sp>
        <p:nvSpPr>
          <p:cNvPr id="60929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n-cs"/>
              </a:rPr>
              <a:t>This diagram shows our basic process for scenario planning. We work within this framework to tailor solutions to suit our clients</a:t>
            </a:r>
            <a:r>
              <a:rPr lang="ja-JP" altLang="en-GB" dirty="0" smtClean="0">
                <a:latin typeface="Arial"/>
                <a:cs typeface="+mn-cs"/>
              </a:rPr>
              <a:t>’</a:t>
            </a:r>
            <a:r>
              <a:rPr lang="en-GB" dirty="0" smtClean="0">
                <a:cs typeface="+mn-cs"/>
              </a:rPr>
              <a:t> needs</a:t>
            </a:r>
          </a:p>
        </p:txBody>
      </p:sp>
      <p:sp>
        <p:nvSpPr>
          <p:cNvPr id="609284" name="AutoShape 4">
            <a:hlinkClick r:id="rId8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6600" y="4951412"/>
            <a:ext cx="1600199" cy="914400"/>
          </a:xfrm>
          <a:prstGeom prst="chevron">
            <a:avLst>
              <a:gd name="adj" fmla="val 42318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6000" tIns="46800" rIns="0" bIns="468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Build </a:t>
            </a:r>
            <a:br>
              <a:rPr lang="en-GB" sz="1400" dirty="0">
                <a:solidFill>
                  <a:schemeClr val="tx1"/>
                </a:solidFill>
                <a:cs typeface="+mn-cs"/>
              </a:rPr>
            </a:br>
            <a:r>
              <a:rPr lang="en-GB" sz="1400" dirty="0">
                <a:solidFill>
                  <a:schemeClr val="tx1"/>
                </a:solidFill>
                <a:cs typeface="+mn-cs"/>
              </a:rPr>
              <a:t>scenarios</a:t>
            </a:r>
          </a:p>
        </p:txBody>
      </p:sp>
      <p:sp>
        <p:nvSpPr>
          <p:cNvPr id="609285" name="AutoShape 5">
            <a:hlinkClick r:id="rId9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04239" y="4951412"/>
            <a:ext cx="1644161" cy="914400"/>
          </a:xfrm>
          <a:prstGeom prst="chevron">
            <a:avLst>
              <a:gd name="adj" fmla="val 42318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6000" tIns="46800" rIns="0" bIns="468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Create </a:t>
            </a:r>
            <a:br>
              <a:rPr lang="en-GB" sz="1400" dirty="0">
                <a:solidFill>
                  <a:schemeClr val="tx1"/>
                </a:solidFill>
                <a:cs typeface="+mn-cs"/>
              </a:rPr>
            </a:br>
            <a:r>
              <a:rPr lang="en-GB" sz="1400" dirty="0">
                <a:solidFill>
                  <a:schemeClr val="tx1"/>
                </a:solidFill>
                <a:cs typeface="+mn-cs"/>
              </a:rPr>
              <a:t>options</a:t>
            </a:r>
          </a:p>
        </p:txBody>
      </p:sp>
      <p:sp>
        <p:nvSpPr>
          <p:cNvPr id="609286" name="AutoShape 6">
            <a:hlinkClick r:id="rId10" action="ppaction://hlinksldjump"/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28593" y="4951412"/>
            <a:ext cx="1515207" cy="914400"/>
          </a:xfrm>
          <a:prstGeom prst="chevron">
            <a:avLst>
              <a:gd name="adj" fmla="val 42318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6000" tIns="46800" rIns="0" bIns="46800" anchor="ctr" anchorCtr="1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Refine </a:t>
            </a:r>
            <a:br>
              <a:rPr lang="en-GB" sz="1400" dirty="0">
                <a:solidFill>
                  <a:schemeClr val="tx1"/>
                </a:solidFill>
                <a:cs typeface="+mn-cs"/>
              </a:rPr>
            </a:br>
            <a:r>
              <a:rPr lang="en-GB" sz="1400" dirty="0">
                <a:solidFill>
                  <a:schemeClr val="tx1"/>
                </a:solidFill>
                <a:cs typeface="+mn-cs"/>
              </a:rPr>
              <a:t>options</a:t>
            </a:r>
          </a:p>
        </p:txBody>
      </p:sp>
      <p:sp>
        <p:nvSpPr>
          <p:cNvPr id="609287" name="AutoShape 7">
            <a:hlinkClick r:id="rId11" action="ppaction://hlinkpres?slideindex=30&amp;slidetitle=Track change"/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34250" y="4951412"/>
            <a:ext cx="1581150" cy="914400"/>
          </a:xfrm>
          <a:prstGeom prst="chevron">
            <a:avLst>
              <a:gd name="adj" fmla="val 42318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0" bIns="46800" anchor="ctr" anchorCtr="1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Maintain learning</a:t>
            </a:r>
          </a:p>
        </p:txBody>
      </p:sp>
      <p:sp>
        <p:nvSpPr>
          <p:cNvPr id="609288" name="AutoShape 8">
            <a:hlinkClick r:id="rId8" action="ppaction://hlinksldjump"/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960937"/>
            <a:ext cx="1516674" cy="914400"/>
          </a:xfrm>
          <a:prstGeom prst="chevron">
            <a:avLst>
              <a:gd name="adj" fmla="val 42318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6000" tIns="46800" rIns="0" bIns="468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 Identify</a:t>
            </a:r>
            <a:br>
              <a:rPr lang="en-GB" sz="1400" dirty="0">
                <a:solidFill>
                  <a:schemeClr val="tx1"/>
                </a:solidFill>
                <a:cs typeface="+mn-cs"/>
              </a:rPr>
            </a:br>
            <a:r>
              <a:rPr lang="en-GB" sz="1400" dirty="0">
                <a:solidFill>
                  <a:schemeClr val="tx1"/>
                </a:solidFill>
                <a:cs typeface="+mn-cs"/>
              </a:rPr>
              <a:t> key issues</a:t>
            </a:r>
          </a:p>
        </p:txBody>
      </p:sp>
      <p:sp>
        <p:nvSpPr>
          <p:cNvPr id="609289" name="AutoShape 9">
            <a:hlinkClick r:id="rId12" action="ppaction://hlinksldjump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5029200"/>
            <a:ext cx="1077057" cy="914400"/>
          </a:xfrm>
          <a:prstGeom prst="homePlate">
            <a:avLst>
              <a:gd name="adj" fmla="val 42363"/>
            </a:avLst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0" bIns="46800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>
              <a:solidFill>
                <a:schemeClr val="tx1"/>
              </a:solidFill>
              <a:cs typeface="+mn-cs"/>
            </a:endParaRPr>
          </a:p>
        </p:txBody>
      </p:sp>
      <p:sp>
        <p:nvSpPr>
          <p:cNvPr id="609290" name="Oval 10"/>
          <p:cNvSpPr>
            <a:spLocks noChangeArrowheads="1"/>
          </p:cNvSpPr>
          <p:nvPr/>
        </p:nvSpPr>
        <p:spPr bwMode="auto">
          <a:xfrm>
            <a:off x="457200" y="4703762"/>
            <a:ext cx="1434612" cy="1468438"/>
          </a:xfrm>
          <a:prstGeom prst="ellipse">
            <a:avLst/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400" dirty="0">
                <a:solidFill>
                  <a:schemeClr val="tx1"/>
                </a:solidFill>
                <a:cs typeface="+mn-cs"/>
              </a:rPr>
              <a:t>Set objectives</a:t>
            </a:r>
          </a:p>
        </p:txBody>
      </p:sp>
    </p:spTree>
    <p:extLst>
      <p:ext uri="{BB962C8B-B14F-4D97-AF65-F5344CB8AC3E}">
        <p14:creationId xmlns:p14="http://schemas.microsoft.com/office/powerpoint/2010/main" val="369080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b-NO" dirty="0" smtClean="0">
                <a:solidFill>
                  <a:schemeClr val="accent2"/>
                </a:solidFill>
                <a:cs typeface="+mj-cs"/>
              </a:rPr>
              <a:t>Scenarios - Benefits (II)</a:t>
            </a:r>
          </a:p>
        </p:txBody>
      </p:sp>
      <p:grpSp>
        <p:nvGrpSpPr>
          <p:cNvPr id="8194" name="Group 3"/>
          <p:cNvGrpSpPr>
            <a:grpSpLocks/>
          </p:cNvGrpSpPr>
          <p:nvPr/>
        </p:nvGrpSpPr>
        <p:grpSpPr bwMode="auto">
          <a:xfrm>
            <a:off x="457200" y="1600200"/>
            <a:ext cx="5486400" cy="1295400"/>
            <a:chOff x="192" y="1008"/>
            <a:chExt cx="3456" cy="816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192" y="1008"/>
              <a:ext cx="3456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2E2E2"/>
                </a:gs>
              </a:gsLst>
              <a:lin ang="5400000" scaled="1"/>
            </a:gradFill>
            <a:ln w="12700">
              <a:solidFill>
                <a:srgbClr val="E2E2E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84138" tIns="42862" rIns="84138" bIns="42862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92" y="1029"/>
              <a:ext cx="3429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altLang="en-GB" sz="2000" b="1" i="1" dirty="0" smtClean="0">
                  <a:solidFill>
                    <a:srgbClr val="094AB3"/>
                  </a:solidFill>
                  <a:cs typeface="+mn-cs"/>
                </a:rPr>
                <a:t>”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Scenarios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aim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to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strech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thinking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about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the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future</a:t>
              </a:r>
              <a:endParaRPr lang="nb-NO" sz="2000" b="1" i="1" dirty="0" smtClean="0">
                <a:solidFill>
                  <a:srgbClr val="094AB3"/>
                </a:solidFill>
                <a:cs typeface="+mn-cs"/>
              </a:endParaRPr>
            </a:p>
            <a:p>
              <a:pPr eaLnBrk="0" hangingPunct="0">
                <a:defRPr/>
              </a:pP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and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widen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the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range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of</a:t>
              </a:r>
              <a:r>
                <a:rPr lang="nb-NO" sz="2000" b="1" i="1" dirty="0" smtClean="0">
                  <a:solidFill>
                    <a:srgbClr val="094AB3"/>
                  </a:solidFill>
                  <a:cs typeface="+mn-cs"/>
                </a:rPr>
                <a:t> alternatives </a:t>
              </a:r>
              <a:r>
                <a:rPr lang="nb-NO" sz="2000" b="1" i="1" dirty="0" err="1" smtClean="0">
                  <a:solidFill>
                    <a:srgbClr val="094AB3"/>
                  </a:solidFill>
                  <a:cs typeface="+mn-cs"/>
                </a:rPr>
                <a:t>considered</a:t>
              </a:r>
              <a:r>
                <a:rPr lang="nb-NO" altLang="en-GB" sz="2000" b="1" i="1" dirty="0" smtClean="0">
                  <a:solidFill>
                    <a:srgbClr val="094AB3"/>
                  </a:solidFill>
                  <a:cs typeface="+mn-cs"/>
                </a:rPr>
                <a:t>”</a:t>
              </a:r>
              <a:endParaRPr lang="nb-NO" sz="2000" b="1" i="1" dirty="0" smtClean="0">
                <a:solidFill>
                  <a:srgbClr val="094AB3"/>
                </a:solidFill>
                <a:cs typeface="+mn-cs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848" y="1437"/>
              <a:ext cx="165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Michael Porter:</a:t>
              </a:r>
            </a:p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Competitive Advantage, 1985</a:t>
              </a:r>
            </a:p>
          </p:txBody>
        </p:sp>
      </p:grpSp>
      <p:grpSp>
        <p:nvGrpSpPr>
          <p:cNvPr id="8195" name="Group 7"/>
          <p:cNvGrpSpPr>
            <a:grpSpLocks/>
          </p:cNvGrpSpPr>
          <p:nvPr/>
        </p:nvGrpSpPr>
        <p:grpSpPr bwMode="auto">
          <a:xfrm>
            <a:off x="3048000" y="2971800"/>
            <a:ext cx="5486400" cy="1262063"/>
            <a:chOff x="2112" y="1893"/>
            <a:chExt cx="3456" cy="795"/>
          </a:xfrm>
        </p:grpSpPr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112" y="1920"/>
              <a:ext cx="3456" cy="76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2E2E2"/>
                </a:gs>
              </a:gsLst>
              <a:lin ang="5400000" scaled="1"/>
            </a:gradFill>
            <a:ln w="12700">
              <a:solidFill>
                <a:srgbClr val="E2E2E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84138" tIns="42862" rIns="84138" bIns="42862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2231" y="1893"/>
              <a:ext cx="314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To create the future, a company must first be</a:t>
              </a:r>
            </a:p>
            <a:p>
              <a:pPr eaLnBrk="0" hangingPunct="0">
                <a:defRPr/>
              </a:pP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capable of imagining it</a:t>
              </a: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endParaRPr lang="nb-NO" sz="2000" b="1" i="1" smtClean="0">
                <a:solidFill>
                  <a:srgbClr val="094AB3"/>
                </a:solidFill>
                <a:cs typeface="+mn-cs"/>
              </a:endParaRPr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696" y="2301"/>
              <a:ext cx="1755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Gary Hamel and C.K. Prahalad:</a:t>
              </a:r>
            </a:p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Competing for the Future, 1994</a:t>
              </a:r>
            </a:p>
          </p:txBody>
        </p:sp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838200" y="4343400"/>
            <a:ext cx="6019800" cy="1833563"/>
            <a:chOff x="336" y="2829"/>
            <a:chExt cx="3792" cy="1155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336" y="2832"/>
              <a:ext cx="3792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2E2E2"/>
                </a:gs>
              </a:gsLst>
              <a:lin ang="5400000" scaled="1"/>
            </a:gradFill>
            <a:ln w="12700">
              <a:solidFill>
                <a:srgbClr val="E2E2E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84138" tIns="42862" rIns="84138" bIns="42862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407" y="2829"/>
              <a:ext cx="3656" cy="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Scenarios are the most powerful vehicles I know</a:t>
              </a:r>
            </a:p>
            <a:p>
              <a:pPr eaLnBrk="0" hangingPunct="0">
                <a:defRPr/>
              </a:pP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for challenging our </a:t>
              </a: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mental models</a:t>
              </a: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 about the world,</a:t>
              </a:r>
            </a:p>
            <a:p>
              <a:pPr eaLnBrk="0" hangingPunct="0">
                <a:defRPr/>
              </a:pP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and lifting the blinders that limit our creativity </a:t>
              </a:r>
            </a:p>
            <a:p>
              <a:pPr eaLnBrk="0" hangingPunct="0">
                <a:defRPr/>
              </a:pPr>
              <a:r>
                <a:rPr lang="nb-NO" sz="2000" b="1" i="1" smtClean="0">
                  <a:solidFill>
                    <a:srgbClr val="094AB3"/>
                  </a:solidFill>
                  <a:cs typeface="+mn-cs"/>
                </a:rPr>
                <a:t>and resourcefulness</a:t>
              </a:r>
              <a:r>
                <a:rPr lang="nb-NO" altLang="en-GB" sz="2000" b="1" i="1" smtClean="0">
                  <a:solidFill>
                    <a:srgbClr val="094AB3"/>
                  </a:solidFill>
                  <a:cs typeface="+mn-cs"/>
                </a:rPr>
                <a:t>”</a:t>
              </a:r>
              <a:endParaRPr lang="nb-NO" sz="2000" b="1" i="1" smtClean="0">
                <a:solidFill>
                  <a:srgbClr val="094AB3"/>
                </a:solidFill>
                <a:cs typeface="+mn-cs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2208" y="3600"/>
              <a:ext cx="173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E2E2E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4138" tIns="42862" rIns="84138" bIns="42862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571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7145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286000" defTabSz="7620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Peter Schwartz:</a:t>
              </a:r>
            </a:p>
            <a:p>
              <a:pPr eaLnBrk="0" hangingPunct="0">
                <a:defRPr/>
              </a:pPr>
              <a:r>
                <a:rPr lang="nb-NO" sz="1400" b="1" smtClean="0">
                  <a:solidFill>
                    <a:srgbClr val="094AB3"/>
                  </a:solidFill>
                  <a:latin typeface="Arial" charset="0"/>
                  <a:cs typeface="+mn-cs"/>
                </a:rPr>
                <a:t>The Art of the Long View, 1991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301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Set objectives</a:t>
            </a:r>
          </a:p>
        </p:txBody>
      </p:sp>
      <p:sp>
        <p:nvSpPr>
          <p:cNvPr id="610309" name="Rectangle 5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Setting the objectives is the essential starting point for scenario planning, in order to define boundaries and establish focus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 client-side strategy manager should be appointed at this earliest stage of the process. This manager will provide the point of communication between Analysys Mason and the stakeholders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The objectives for the scenario planning project must be clearly stated and agreed with the key stakeholders. They should include the following:</a:t>
            </a:r>
          </a:p>
          <a:p>
            <a:pPr lvl="1" eaLnBrk="1" hangingPunct="1">
              <a:defRPr/>
            </a:pPr>
            <a:r>
              <a:rPr lang="en-GB" smtClean="0"/>
              <a:t>time horizon for the scenarios</a:t>
            </a:r>
          </a:p>
          <a:p>
            <a:pPr lvl="1" eaLnBrk="1" hangingPunct="1">
              <a:defRPr/>
            </a:pPr>
            <a:r>
              <a:rPr lang="en-GB" smtClean="0"/>
              <a:t>geographical scope of the scenarios</a:t>
            </a:r>
          </a:p>
          <a:p>
            <a:pPr lvl="1" eaLnBrk="1" hangingPunct="1">
              <a:defRPr/>
            </a:pPr>
            <a:r>
              <a:rPr lang="en-GB" smtClean="0"/>
              <a:t>business units or product areas to be addressed by the project</a:t>
            </a:r>
          </a:p>
          <a:p>
            <a:pPr lvl="1" eaLnBrk="1" hangingPunct="1">
              <a:defRPr/>
            </a:pPr>
            <a:r>
              <a:rPr lang="en-GB" smtClean="0"/>
              <a:t>unavoidable constraints on future plans</a:t>
            </a:r>
          </a:p>
          <a:p>
            <a:pPr lvl="1" eaLnBrk="1" hangingPunct="1">
              <a:defRPr/>
            </a:pPr>
            <a:r>
              <a:rPr lang="en-GB" smtClean="0"/>
              <a:t>definition and deadline for deliverables</a:t>
            </a:r>
          </a:p>
        </p:txBody>
      </p:sp>
    </p:spTree>
    <p:extLst>
      <p:ext uri="{BB962C8B-B14F-4D97-AF65-F5344CB8AC3E}">
        <p14:creationId xmlns:p14="http://schemas.microsoft.com/office/powerpoint/2010/main" val="2242549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Identify key issues</a:t>
            </a:r>
          </a:p>
        </p:txBody>
      </p:sp>
      <p:sp>
        <p:nvSpPr>
          <p:cNvPr id="6113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 main threats and opportunities facing the company need to be explored in preparation for the scenario-building activities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This is best achieved through interviews with the key stakeholders, either individually or in small groups. These interviews provide an opportunity to:</a:t>
            </a:r>
          </a:p>
          <a:p>
            <a:pPr lvl="1" eaLnBrk="1" hangingPunct="1">
              <a:defRPr/>
            </a:pPr>
            <a:r>
              <a:rPr lang="en-GB" smtClean="0"/>
              <a:t>secure the stakeholders</a:t>
            </a:r>
            <a:r>
              <a:rPr lang="ja-JP" altLang="en-GB" smtClean="0">
                <a:latin typeface="Arial"/>
              </a:rPr>
              <a:t>’</a:t>
            </a:r>
            <a:r>
              <a:rPr lang="en-GB" smtClean="0"/>
              <a:t> acceptance of the scenario-planning process</a:t>
            </a:r>
          </a:p>
          <a:p>
            <a:pPr lvl="1" eaLnBrk="1" hangingPunct="1">
              <a:defRPr/>
            </a:pPr>
            <a:r>
              <a:rPr lang="en-GB" smtClean="0"/>
              <a:t>gain the stakeholders</a:t>
            </a:r>
            <a:r>
              <a:rPr lang="ja-JP" altLang="en-GB" smtClean="0">
                <a:latin typeface="Arial"/>
              </a:rPr>
              <a:t>’</a:t>
            </a:r>
            <a:r>
              <a:rPr lang="en-GB" smtClean="0"/>
              <a:t> trust</a:t>
            </a:r>
          </a:p>
          <a:p>
            <a:pPr lvl="1" eaLnBrk="1" hangingPunct="1">
              <a:defRPr/>
            </a:pPr>
            <a:r>
              <a:rPr lang="en-GB" smtClean="0"/>
              <a:t>listen to their views and concerns</a:t>
            </a:r>
          </a:p>
          <a:p>
            <a:pPr lvl="1" eaLnBrk="1" hangingPunct="1">
              <a:defRPr/>
            </a:pPr>
            <a:r>
              <a:rPr lang="en-GB" smtClean="0"/>
              <a:t>locate important sources of information for later analysis </a:t>
            </a:r>
          </a:p>
          <a:p>
            <a:pPr lvl="1" eaLnBrk="1" hangingPunct="1">
              <a:defRPr/>
            </a:pPr>
            <a:r>
              <a:rPr lang="en-GB" smtClean="0"/>
              <a:t>choose participants for workshops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The interviews follow a simple process:</a:t>
            </a:r>
          </a:p>
          <a:p>
            <a:pPr lvl="1" eaLnBrk="1" hangingPunct="1">
              <a:defRPr/>
            </a:pPr>
            <a:r>
              <a:rPr lang="en-GB" smtClean="0"/>
              <a:t>prepare an interview script containing a provocative survey of markets, technologies, competitors, etc, expressed in terms of dilemmas and choices</a:t>
            </a:r>
          </a:p>
          <a:p>
            <a:pPr lvl="1" eaLnBrk="1" hangingPunct="1">
              <a:defRPr/>
            </a:pPr>
            <a:r>
              <a:rPr lang="en-GB" smtClean="0"/>
              <a:t>use this script to gently guide interviews with the stakeholders</a:t>
            </a:r>
          </a:p>
          <a:p>
            <a:pPr lvl="1" eaLnBrk="1" hangingPunct="1">
              <a:defRPr/>
            </a:pPr>
            <a:r>
              <a:rPr lang="en-GB" smtClean="0"/>
              <a:t>collate the information and analyse the results to identify the key issues</a:t>
            </a:r>
          </a:p>
          <a:p>
            <a:pPr lvl="1" eaLnBrk="1" hangingPunct="1">
              <a:defRPr/>
            </a:pPr>
            <a:r>
              <a:rPr lang="en-GB" smtClean="0"/>
              <a:t>feed the analysis back to the stakeholders for review and agreement</a:t>
            </a:r>
          </a:p>
        </p:txBody>
      </p:sp>
    </p:spTree>
    <p:extLst>
      <p:ext uri="{BB962C8B-B14F-4D97-AF65-F5344CB8AC3E}">
        <p14:creationId xmlns:p14="http://schemas.microsoft.com/office/powerpoint/2010/main" val="106993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88" name="Rectangle 3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Build scenarios [1]</a:t>
            </a:r>
          </a:p>
        </p:txBody>
      </p:sp>
      <p:sp>
        <p:nvSpPr>
          <p:cNvPr id="612389" name="Rectangle 37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 smtClean="0"/>
              <a:t>Brainstorm the drivers of change, in workshops held with stakeholders. These drivers may include:</a:t>
            </a:r>
          </a:p>
          <a:p>
            <a:pPr lvl="1" eaLnBrk="1" hangingPunct="1">
              <a:defRPr/>
            </a:pPr>
            <a:r>
              <a:rPr lang="en-GB" sz="1800" dirty="0" smtClean="0"/>
              <a:t>business factors</a:t>
            </a:r>
          </a:p>
          <a:p>
            <a:pPr lvl="1" eaLnBrk="1" hangingPunct="1">
              <a:defRPr/>
            </a:pPr>
            <a:r>
              <a:rPr lang="en-GB" sz="1800" dirty="0" smtClean="0"/>
              <a:t>technology factors</a:t>
            </a:r>
          </a:p>
          <a:p>
            <a:pPr lvl="1" eaLnBrk="1" hangingPunct="1">
              <a:defRPr/>
            </a:pPr>
            <a:r>
              <a:rPr lang="en-GB" sz="1800" dirty="0" smtClean="0"/>
              <a:t>socio-economic factors</a:t>
            </a:r>
          </a:p>
          <a:p>
            <a:pPr eaLnBrk="1" hangingPunct="1">
              <a:defRPr/>
            </a:pPr>
            <a:r>
              <a:rPr lang="en-GB" sz="1800" dirty="0" smtClean="0"/>
              <a:t>Agree upon the impact and likelihood of each driver</a:t>
            </a:r>
          </a:p>
          <a:p>
            <a:pPr eaLnBrk="1" hangingPunct="1">
              <a:defRPr/>
            </a:pPr>
            <a:r>
              <a:rPr lang="en-GB" sz="1800" dirty="0" smtClean="0"/>
              <a:t>Establish what is inevitable and, therefore, must occur in all scenarios</a:t>
            </a:r>
          </a:p>
        </p:txBody>
      </p:sp>
      <p:sp>
        <p:nvSpPr>
          <p:cNvPr id="2048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9828" y="2427288"/>
            <a:ext cx="63597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25866" y="2279651"/>
            <a:ext cx="4360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Impact</a:t>
            </a:r>
          </a:p>
        </p:txBody>
      </p:sp>
      <p:sp>
        <p:nvSpPr>
          <p:cNvPr id="2048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41123" y="4870450"/>
            <a:ext cx="974481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2074" y="4926013"/>
            <a:ext cx="7437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Uncertainty</a:t>
            </a:r>
          </a:p>
        </p:txBody>
      </p:sp>
      <p:sp>
        <p:nvSpPr>
          <p:cNvPr id="2048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30766" y="4338639"/>
            <a:ext cx="145073" cy="153987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12423" y="4567238"/>
            <a:ext cx="148004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7982" y="4640263"/>
            <a:ext cx="148003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12423" y="3660775"/>
            <a:ext cx="148004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11058" y="4414838"/>
            <a:ext cx="146538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26469" y="4037013"/>
            <a:ext cx="146538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117982" y="2827338"/>
            <a:ext cx="148003" cy="152400"/>
          </a:xfrm>
          <a:prstGeom prst="ellipse">
            <a:avLst/>
          </a:prstGeom>
          <a:solidFill>
            <a:srgbClr val="3F6075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4228" y="2374900"/>
            <a:ext cx="148003" cy="152400"/>
          </a:xfrm>
          <a:prstGeom prst="ellipse">
            <a:avLst/>
          </a:prstGeom>
          <a:solidFill>
            <a:srgbClr val="3F6075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fol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918081" y="3279775"/>
            <a:ext cx="145073" cy="153988"/>
          </a:xfrm>
          <a:prstGeom prst="ellipse">
            <a:avLst/>
          </a:prstGeom>
          <a:solidFill>
            <a:srgbClr val="A71930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7A9FB6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92716" y="3733800"/>
            <a:ext cx="146538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80031" y="4264025"/>
            <a:ext cx="145074" cy="152400"/>
          </a:xfrm>
          <a:prstGeom prst="ellipse">
            <a:avLst/>
          </a:prstGeom>
          <a:solidFill>
            <a:srgbClr val="8C8299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chemeClr val="hlink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18081" y="2601913"/>
            <a:ext cx="145073" cy="152400"/>
          </a:xfrm>
          <a:prstGeom prst="ellipse">
            <a:avLst/>
          </a:prstGeom>
          <a:solidFill>
            <a:srgbClr val="A71930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7A9FB6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08227" y="2525713"/>
            <a:ext cx="145073" cy="152400"/>
          </a:xfrm>
          <a:prstGeom prst="ellipse">
            <a:avLst/>
          </a:prstGeom>
          <a:solidFill>
            <a:srgbClr val="A71930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7A9FB6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34958" y="2297113"/>
            <a:ext cx="146538" cy="152400"/>
          </a:xfrm>
          <a:prstGeom prst="ellipse">
            <a:avLst/>
          </a:prstGeom>
          <a:solidFill>
            <a:srgbClr val="A71930"/>
          </a:solidFill>
          <a:ln>
            <a:noFill/>
          </a:ln>
          <a:extLst>
            <a:ext uri="{91240B29-F687-4f45-9708-019B960494DF}">
              <a14:hiddenLine xmlns:a14="http://schemas.microsoft.com/office/drawing/2010/main" w="7938">
                <a:solidFill>
                  <a:srgbClr val="7A9FB6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46278" y="2224089"/>
            <a:ext cx="578827" cy="1360487"/>
          </a:xfrm>
          <a:prstGeom prst="ellipse">
            <a:avLst/>
          </a:prstGeom>
          <a:noFill/>
          <a:ln w="7938">
            <a:solidFill>
              <a:srgbClr val="3F60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Oval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12423" y="2224088"/>
            <a:ext cx="726831" cy="906462"/>
          </a:xfrm>
          <a:prstGeom prst="ellipse">
            <a:avLst/>
          </a:prstGeom>
          <a:noFill/>
          <a:ln w="7938">
            <a:solidFill>
              <a:srgbClr val="3F60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65884" y="3582989"/>
            <a:ext cx="1959220" cy="1209675"/>
          </a:xfrm>
          <a:prstGeom prst="ellipse">
            <a:avLst/>
          </a:prstGeom>
          <a:noFill/>
          <a:ln w="7938">
            <a:solidFill>
              <a:srgbClr val="3F607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29351" y="1612900"/>
            <a:ext cx="84699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5" name="Rectangle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302620" y="1639888"/>
            <a:ext cx="6190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Inevitable</a:t>
            </a:r>
          </a:p>
        </p:txBody>
      </p:sp>
      <p:sp>
        <p:nvSpPr>
          <p:cNvPr id="20506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14543" y="3578226"/>
            <a:ext cx="1036026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66184" y="3590926"/>
            <a:ext cx="7566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Insignificant</a:t>
            </a:r>
          </a:p>
        </p:txBody>
      </p:sp>
      <p:sp>
        <p:nvSpPr>
          <p:cNvPr id="20508" name="Freeform 30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5975838" y="1760538"/>
            <a:ext cx="253512" cy="463550"/>
          </a:xfrm>
          <a:custGeom>
            <a:avLst/>
            <a:gdLst>
              <a:gd name="T0" fmla="*/ 274638 w 266"/>
              <a:gd name="T1" fmla="*/ 0 h 448"/>
              <a:gd name="T2" fmla="*/ 248826 w 266"/>
              <a:gd name="T3" fmla="*/ 2069 h 448"/>
              <a:gd name="T4" fmla="*/ 223014 w 266"/>
              <a:gd name="T5" fmla="*/ 9312 h 448"/>
              <a:gd name="T6" fmla="*/ 199267 w 266"/>
              <a:gd name="T7" fmla="*/ 22764 h 448"/>
              <a:gd name="T8" fmla="*/ 173456 w 266"/>
              <a:gd name="T9" fmla="*/ 39319 h 448"/>
              <a:gd name="T10" fmla="*/ 149709 w 266"/>
              <a:gd name="T11" fmla="*/ 60013 h 448"/>
              <a:gd name="T12" fmla="*/ 126994 w 266"/>
              <a:gd name="T13" fmla="*/ 85881 h 448"/>
              <a:gd name="T14" fmla="*/ 106345 w 266"/>
              <a:gd name="T15" fmla="*/ 113818 h 448"/>
              <a:gd name="T16" fmla="*/ 84663 w 266"/>
              <a:gd name="T17" fmla="*/ 144859 h 448"/>
              <a:gd name="T18" fmla="*/ 67111 w 266"/>
              <a:gd name="T19" fmla="*/ 177970 h 448"/>
              <a:gd name="T20" fmla="*/ 49559 w 266"/>
              <a:gd name="T21" fmla="*/ 215220 h 448"/>
              <a:gd name="T22" fmla="*/ 36137 w 266"/>
              <a:gd name="T23" fmla="*/ 252469 h 448"/>
              <a:gd name="T24" fmla="*/ 23747 w 266"/>
              <a:gd name="T25" fmla="*/ 293858 h 448"/>
              <a:gd name="T26" fmla="*/ 13422 w 266"/>
              <a:gd name="T27" fmla="*/ 334211 h 448"/>
              <a:gd name="T28" fmla="*/ 5162 w 266"/>
              <a:gd name="T29" fmla="*/ 376634 h 448"/>
              <a:gd name="T30" fmla="*/ 1032 w 266"/>
              <a:gd name="T31" fmla="*/ 420092 h 448"/>
              <a:gd name="T32" fmla="*/ 0 w 266"/>
              <a:gd name="T33" fmla="*/ 463550 h 4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6" h="448">
                <a:moveTo>
                  <a:pt x="266" y="0"/>
                </a:moveTo>
                <a:lnTo>
                  <a:pt x="241" y="2"/>
                </a:lnTo>
                <a:lnTo>
                  <a:pt x="216" y="9"/>
                </a:lnTo>
                <a:lnTo>
                  <a:pt x="193" y="22"/>
                </a:lnTo>
                <a:lnTo>
                  <a:pt x="168" y="38"/>
                </a:lnTo>
                <a:lnTo>
                  <a:pt x="145" y="58"/>
                </a:lnTo>
                <a:lnTo>
                  <a:pt x="123" y="83"/>
                </a:lnTo>
                <a:lnTo>
                  <a:pt x="103" y="110"/>
                </a:lnTo>
                <a:lnTo>
                  <a:pt x="82" y="140"/>
                </a:lnTo>
                <a:lnTo>
                  <a:pt x="65" y="172"/>
                </a:lnTo>
                <a:lnTo>
                  <a:pt x="48" y="208"/>
                </a:lnTo>
                <a:lnTo>
                  <a:pt x="35" y="244"/>
                </a:lnTo>
                <a:lnTo>
                  <a:pt x="23" y="284"/>
                </a:lnTo>
                <a:lnTo>
                  <a:pt x="13" y="323"/>
                </a:lnTo>
                <a:lnTo>
                  <a:pt x="5" y="364"/>
                </a:lnTo>
                <a:lnTo>
                  <a:pt x="1" y="406"/>
                </a:lnTo>
                <a:lnTo>
                  <a:pt x="0" y="448"/>
                </a:lnTo>
              </a:path>
            </a:pathLst>
          </a:custGeom>
          <a:noFill/>
          <a:ln w="7938">
            <a:solidFill>
              <a:srgbClr val="3F60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Freeform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7341577" y="2095500"/>
            <a:ext cx="253512" cy="325438"/>
          </a:xfrm>
          <a:custGeom>
            <a:avLst/>
            <a:gdLst>
              <a:gd name="T0" fmla="*/ 274638 w 269"/>
              <a:gd name="T1" fmla="*/ 0 h 316"/>
              <a:gd name="T2" fmla="*/ 248093 w 269"/>
              <a:gd name="T3" fmla="*/ 1030 h 316"/>
              <a:gd name="T4" fmla="*/ 222569 w 269"/>
              <a:gd name="T5" fmla="*/ 6179 h 316"/>
              <a:gd name="T6" fmla="*/ 198066 w 269"/>
              <a:gd name="T7" fmla="*/ 16478 h 316"/>
              <a:gd name="T8" fmla="*/ 172542 w 269"/>
              <a:gd name="T9" fmla="*/ 27806 h 316"/>
              <a:gd name="T10" fmla="*/ 149060 w 269"/>
              <a:gd name="T11" fmla="*/ 43254 h 316"/>
              <a:gd name="T12" fmla="*/ 127620 w 269"/>
              <a:gd name="T13" fmla="*/ 59732 h 316"/>
              <a:gd name="T14" fmla="*/ 105159 w 269"/>
              <a:gd name="T15" fmla="*/ 79300 h 316"/>
              <a:gd name="T16" fmla="*/ 85761 w 269"/>
              <a:gd name="T17" fmla="*/ 101957 h 316"/>
              <a:gd name="T18" fmla="*/ 67383 w 269"/>
              <a:gd name="T19" fmla="*/ 125644 h 316"/>
              <a:gd name="T20" fmla="*/ 51048 w 269"/>
              <a:gd name="T21" fmla="*/ 150361 h 316"/>
              <a:gd name="T22" fmla="*/ 35734 w 269"/>
              <a:gd name="T23" fmla="*/ 177137 h 316"/>
              <a:gd name="T24" fmla="*/ 23482 w 269"/>
              <a:gd name="T25" fmla="*/ 204944 h 316"/>
              <a:gd name="T26" fmla="*/ 13272 w 269"/>
              <a:gd name="T27" fmla="*/ 234810 h 316"/>
              <a:gd name="T28" fmla="*/ 5105 w 269"/>
              <a:gd name="T29" fmla="*/ 263646 h 316"/>
              <a:gd name="T30" fmla="*/ 1021 w 269"/>
              <a:gd name="T31" fmla="*/ 294542 h 316"/>
              <a:gd name="T32" fmla="*/ 0 w 269"/>
              <a:gd name="T33" fmla="*/ 325438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9" h="316">
                <a:moveTo>
                  <a:pt x="269" y="0"/>
                </a:moveTo>
                <a:lnTo>
                  <a:pt x="243" y="1"/>
                </a:lnTo>
                <a:lnTo>
                  <a:pt x="218" y="6"/>
                </a:lnTo>
                <a:lnTo>
                  <a:pt x="194" y="16"/>
                </a:lnTo>
                <a:lnTo>
                  <a:pt x="169" y="27"/>
                </a:lnTo>
                <a:lnTo>
                  <a:pt x="146" y="42"/>
                </a:lnTo>
                <a:lnTo>
                  <a:pt x="125" y="58"/>
                </a:lnTo>
                <a:lnTo>
                  <a:pt x="103" y="77"/>
                </a:lnTo>
                <a:lnTo>
                  <a:pt x="84" y="99"/>
                </a:lnTo>
                <a:lnTo>
                  <a:pt x="66" y="122"/>
                </a:lnTo>
                <a:lnTo>
                  <a:pt x="50" y="146"/>
                </a:lnTo>
                <a:lnTo>
                  <a:pt x="35" y="172"/>
                </a:lnTo>
                <a:lnTo>
                  <a:pt x="23" y="199"/>
                </a:lnTo>
                <a:lnTo>
                  <a:pt x="13" y="228"/>
                </a:lnTo>
                <a:lnTo>
                  <a:pt x="5" y="256"/>
                </a:lnTo>
                <a:lnTo>
                  <a:pt x="1" y="286"/>
                </a:lnTo>
                <a:lnTo>
                  <a:pt x="0" y="316"/>
                </a:lnTo>
              </a:path>
            </a:pathLst>
          </a:custGeom>
          <a:noFill/>
          <a:ln w="7938">
            <a:solidFill>
              <a:srgbClr val="3F60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Freeform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425104" y="3725863"/>
            <a:ext cx="392723" cy="463550"/>
          </a:xfrm>
          <a:custGeom>
            <a:avLst/>
            <a:gdLst>
              <a:gd name="T0" fmla="*/ 0 w 412"/>
              <a:gd name="T1" fmla="*/ 463550 h 448"/>
              <a:gd name="T2" fmla="*/ 19620 w 412"/>
              <a:gd name="T3" fmla="*/ 462515 h 448"/>
              <a:gd name="T4" fmla="*/ 39241 w 412"/>
              <a:gd name="T5" fmla="*/ 458376 h 448"/>
              <a:gd name="T6" fmla="*/ 58861 w 412"/>
              <a:gd name="T7" fmla="*/ 452168 h 448"/>
              <a:gd name="T8" fmla="*/ 78481 w 412"/>
              <a:gd name="T9" fmla="*/ 443891 h 448"/>
              <a:gd name="T10" fmla="*/ 97069 w 412"/>
              <a:gd name="T11" fmla="*/ 432509 h 448"/>
              <a:gd name="T12" fmla="*/ 113591 w 412"/>
              <a:gd name="T13" fmla="*/ 420092 h 448"/>
              <a:gd name="T14" fmla="*/ 131146 w 412"/>
              <a:gd name="T15" fmla="*/ 405606 h 448"/>
              <a:gd name="T16" fmla="*/ 146636 w 412"/>
              <a:gd name="T17" fmla="*/ 390086 h 448"/>
              <a:gd name="T18" fmla="*/ 160060 w 412"/>
              <a:gd name="T19" fmla="*/ 373530 h 448"/>
              <a:gd name="T20" fmla="*/ 172452 w 412"/>
              <a:gd name="T21" fmla="*/ 354905 h 448"/>
              <a:gd name="T22" fmla="*/ 183811 w 412"/>
              <a:gd name="T23" fmla="*/ 337315 h 448"/>
              <a:gd name="T24" fmla="*/ 194137 w 412"/>
              <a:gd name="T25" fmla="*/ 315586 h 448"/>
              <a:gd name="T26" fmla="*/ 202399 w 412"/>
              <a:gd name="T27" fmla="*/ 295927 h 448"/>
              <a:gd name="T28" fmla="*/ 207562 w 412"/>
              <a:gd name="T29" fmla="*/ 275233 h 448"/>
              <a:gd name="T30" fmla="*/ 210660 w 412"/>
              <a:gd name="T31" fmla="*/ 252469 h 448"/>
              <a:gd name="T32" fmla="*/ 211692 w 412"/>
              <a:gd name="T33" fmla="*/ 231775 h 448"/>
              <a:gd name="T34" fmla="*/ 213758 w 412"/>
              <a:gd name="T35" fmla="*/ 211081 h 448"/>
              <a:gd name="T36" fmla="*/ 216856 w 412"/>
              <a:gd name="T37" fmla="*/ 188317 h 448"/>
              <a:gd name="T38" fmla="*/ 223051 w 412"/>
              <a:gd name="T39" fmla="*/ 166588 h 448"/>
              <a:gd name="T40" fmla="*/ 230280 w 412"/>
              <a:gd name="T41" fmla="*/ 145894 h 448"/>
              <a:gd name="T42" fmla="*/ 240606 w 412"/>
              <a:gd name="T43" fmla="*/ 126235 h 448"/>
              <a:gd name="T44" fmla="*/ 251966 w 412"/>
              <a:gd name="T45" fmla="*/ 106575 h 448"/>
              <a:gd name="T46" fmla="*/ 264357 w 412"/>
              <a:gd name="T47" fmla="*/ 87950 h 448"/>
              <a:gd name="T48" fmla="*/ 279847 w 412"/>
              <a:gd name="T49" fmla="*/ 71395 h 448"/>
              <a:gd name="T50" fmla="*/ 295337 w 412"/>
              <a:gd name="T51" fmla="*/ 55874 h 448"/>
              <a:gd name="T52" fmla="*/ 311859 w 412"/>
              <a:gd name="T53" fmla="*/ 41388 h 448"/>
              <a:gd name="T54" fmla="*/ 328381 w 412"/>
              <a:gd name="T55" fmla="*/ 31041 h 448"/>
              <a:gd name="T56" fmla="*/ 346969 w 412"/>
              <a:gd name="T57" fmla="*/ 19659 h 448"/>
              <a:gd name="T58" fmla="*/ 366589 w 412"/>
              <a:gd name="T59" fmla="*/ 11382 h 448"/>
              <a:gd name="T60" fmla="*/ 386209 w 412"/>
              <a:gd name="T61" fmla="*/ 5174 h 448"/>
              <a:gd name="T62" fmla="*/ 405830 w 412"/>
              <a:gd name="T63" fmla="*/ 1035 h 448"/>
              <a:gd name="T64" fmla="*/ 425450 w 412"/>
              <a:gd name="T65" fmla="*/ 0 h 4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12" h="448">
                <a:moveTo>
                  <a:pt x="0" y="448"/>
                </a:moveTo>
                <a:lnTo>
                  <a:pt x="19" y="447"/>
                </a:lnTo>
                <a:lnTo>
                  <a:pt x="38" y="443"/>
                </a:lnTo>
                <a:lnTo>
                  <a:pt x="57" y="437"/>
                </a:lnTo>
                <a:lnTo>
                  <a:pt x="76" y="429"/>
                </a:lnTo>
                <a:lnTo>
                  <a:pt x="94" y="418"/>
                </a:lnTo>
                <a:lnTo>
                  <a:pt x="110" y="406"/>
                </a:lnTo>
                <a:lnTo>
                  <a:pt x="127" y="392"/>
                </a:lnTo>
                <a:lnTo>
                  <a:pt x="142" y="377"/>
                </a:lnTo>
                <a:lnTo>
                  <a:pt x="155" y="361"/>
                </a:lnTo>
                <a:lnTo>
                  <a:pt x="167" y="343"/>
                </a:lnTo>
                <a:lnTo>
                  <a:pt x="178" y="326"/>
                </a:lnTo>
                <a:lnTo>
                  <a:pt x="188" y="305"/>
                </a:lnTo>
                <a:lnTo>
                  <a:pt x="196" y="286"/>
                </a:lnTo>
                <a:lnTo>
                  <a:pt x="201" y="266"/>
                </a:lnTo>
                <a:lnTo>
                  <a:pt x="204" y="244"/>
                </a:lnTo>
                <a:lnTo>
                  <a:pt x="205" y="224"/>
                </a:lnTo>
                <a:lnTo>
                  <a:pt x="207" y="204"/>
                </a:lnTo>
                <a:lnTo>
                  <a:pt x="210" y="182"/>
                </a:lnTo>
                <a:lnTo>
                  <a:pt x="216" y="161"/>
                </a:lnTo>
                <a:lnTo>
                  <a:pt x="223" y="141"/>
                </a:lnTo>
                <a:lnTo>
                  <a:pt x="233" y="122"/>
                </a:lnTo>
                <a:lnTo>
                  <a:pt x="244" y="103"/>
                </a:lnTo>
                <a:lnTo>
                  <a:pt x="256" y="85"/>
                </a:lnTo>
                <a:lnTo>
                  <a:pt x="271" y="69"/>
                </a:lnTo>
                <a:lnTo>
                  <a:pt x="286" y="54"/>
                </a:lnTo>
                <a:lnTo>
                  <a:pt x="302" y="40"/>
                </a:lnTo>
                <a:lnTo>
                  <a:pt x="318" y="30"/>
                </a:lnTo>
                <a:lnTo>
                  <a:pt x="336" y="19"/>
                </a:lnTo>
                <a:lnTo>
                  <a:pt x="355" y="11"/>
                </a:lnTo>
                <a:lnTo>
                  <a:pt x="374" y="5"/>
                </a:lnTo>
                <a:lnTo>
                  <a:pt x="393" y="1"/>
                </a:lnTo>
                <a:lnTo>
                  <a:pt x="412" y="0"/>
                </a:lnTo>
              </a:path>
            </a:pathLst>
          </a:custGeom>
          <a:noFill/>
          <a:ln w="7938">
            <a:solidFill>
              <a:srgbClr val="3F607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85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5227027" y="1982788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46800" rIns="54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2386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234354" y="4891088"/>
            <a:ext cx="24501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4000" tIns="46800" rIns="54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13" name="Rectangle 3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62497" y="1970088"/>
            <a:ext cx="6472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Significant</a:t>
            </a:r>
          </a:p>
        </p:txBody>
      </p:sp>
    </p:spTree>
    <p:extLst>
      <p:ext uri="{BB962C8B-B14F-4D97-AF65-F5344CB8AC3E}">
        <p14:creationId xmlns:p14="http://schemas.microsoft.com/office/powerpoint/2010/main" val="3369843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4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Build scenarios [2]</a:t>
            </a:r>
          </a:p>
        </p:txBody>
      </p:sp>
      <p:sp>
        <p:nvSpPr>
          <p:cNvPr id="614425" name="Rectangle 2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1800" dirty="0" smtClean="0"/>
              <a:t>Identify the critical uncertainties, and group them to understand how they may act together to split the future into different scenarios</a:t>
            </a:r>
          </a:p>
          <a:p>
            <a:pPr eaLnBrk="1" hangingPunct="1">
              <a:defRPr/>
            </a:pPr>
            <a:r>
              <a:rPr lang="en-GB" sz="1800" dirty="0" smtClean="0"/>
              <a:t>Check:</a:t>
            </a:r>
          </a:p>
          <a:p>
            <a:pPr lvl="1" eaLnBrk="1" hangingPunct="1">
              <a:defRPr/>
            </a:pPr>
            <a:r>
              <a:rPr lang="en-GB" sz="1800" dirty="0" smtClean="0"/>
              <a:t>the inter-relationships between the drivers with simple causal networks</a:t>
            </a:r>
          </a:p>
          <a:p>
            <a:pPr lvl="1" eaLnBrk="1" hangingPunct="1">
              <a:defRPr/>
            </a:pPr>
            <a:r>
              <a:rPr lang="en-GB" sz="1800" dirty="0" smtClean="0"/>
              <a:t>that the scenarios are mutually exclusive and collectively exhaustive</a:t>
            </a:r>
          </a:p>
          <a:p>
            <a:pPr lvl="1" eaLnBrk="1" hangingPunct="1">
              <a:defRPr/>
            </a:pPr>
            <a:r>
              <a:rPr lang="en-GB" sz="1800" dirty="0" smtClean="0"/>
              <a:t>that each scenario constitutes a challenging view of the future</a:t>
            </a:r>
          </a:p>
          <a:p>
            <a:pPr eaLnBrk="1" hangingPunct="1">
              <a:defRPr/>
            </a:pPr>
            <a:r>
              <a:rPr lang="en-GB" sz="1800" dirty="0" smtClean="0"/>
              <a:t>Develop engaging descriptions of the scenarios supported by research and analysis</a:t>
            </a:r>
          </a:p>
          <a:p>
            <a:pPr eaLnBrk="1" hangingPunct="1">
              <a:defRPr/>
            </a:pPr>
            <a:endParaRPr lang="en-GB" sz="1800" dirty="0" smtClean="0"/>
          </a:p>
        </p:txBody>
      </p:sp>
      <p:sp>
        <p:nvSpPr>
          <p:cNvPr id="21516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18385" y="3675063"/>
            <a:ext cx="769327" cy="709612"/>
          </a:xfrm>
          <a:prstGeom prst="rect">
            <a:avLst/>
          </a:pr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985489" y="3663951"/>
            <a:ext cx="1153257" cy="1211263"/>
          </a:xfrm>
          <a:custGeom>
            <a:avLst/>
            <a:gdLst>
              <a:gd name="T0" fmla="*/ 497842 w 1182"/>
              <a:gd name="T1" fmla="*/ 919318 h 1170"/>
              <a:gd name="T2" fmla="*/ 446050 w 1182"/>
              <a:gd name="T3" fmla="*/ 871695 h 1170"/>
              <a:gd name="T4" fmla="*/ 390029 w 1182"/>
              <a:gd name="T5" fmla="*/ 829249 h 1170"/>
              <a:gd name="T6" fmla="*/ 332952 w 1182"/>
              <a:gd name="T7" fmla="*/ 790944 h 1170"/>
              <a:gd name="T8" fmla="*/ 271646 w 1182"/>
              <a:gd name="T9" fmla="*/ 758851 h 1170"/>
              <a:gd name="T10" fmla="*/ 208227 w 1182"/>
              <a:gd name="T11" fmla="*/ 731934 h 1170"/>
              <a:gd name="T12" fmla="*/ 175460 w 1182"/>
              <a:gd name="T13" fmla="*/ 720546 h 1170"/>
              <a:gd name="T14" fmla="*/ 143751 w 1182"/>
              <a:gd name="T15" fmla="*/ 711229 h 1170"/>
              <a:gd name="T16" fmla="*/ 110984 w 1182"/>
              <a:gd name="T17" fmla="*/ 701911 h 1170"/>
              <a:gd name="T18" fmla="*/ 77160 w 1182"/>
              <a:gd name="T19" fmla="*/ 694665 h 1170"/>
              <a:gd name="T20" fmla="*/ 43337 w 1182"/>
              <a:gd name="T21" fmla="*/ 690523 h 1170"/>
              <a:gd name="T22" fmla="*/ 9513 w 1182"/>
              <a:gd name="T23" fmla="*/ 686382 h 1170"/>
              <a:gd name="T24" fmla="*/ 0 w 1182"/>
              <a:gd name="T25" fmla="*/ 0 h 1170"/>
              <a:gd name="T26" fmla="*/ 67647 w 1182"/>
              <a:gd name="T27" fmla="*/ 7247 h 1170"/>
              <a:gd name="T28" fmla="*/ 134238 w 1182"/>
              <a:gd name="T29" fmla="*/ 18635 h 1170"/>
              <a:gd name="T30" fmla="*/ 200828 w 1182"/>
              <a:gd name="T31" fmla="*/ 32093 h 1170"/>
              <a:gd name="T32" fmla="*/ 266361 w 1182"/>
              <a:gd name="T33" fmla="*/ 49693 h 1170"/>
              <a:gd name="T34" fmla="*/ 332952 w 1182"/>
              <a:gd name="T35" fmla="*/ 68328 h 1170"/>
              <a:gd name="T36" fmla="*/ 397428 w 1182"/>
              <a:gd name="T37" fmla="*/ 91104 h 1170"/>
              <a:gd name="T38" fmla="*/ 461905 w 1182"/>
              <a:gd name="T39" fmla="*/ 116985 h 1170"/>
              <a:gd name="T40" fmla="*/ 524267 w 1182"/>
              <a:gd name="T41" fmla="*/ 145973 h 1170"/>
              <a:gd name="T42" fmla="*/ 585572 w 1182"/>
              <a:gd name="T43" fmla="*/ 175995 h 1170"/>
              <a:gd name="T44" fmla="*/ 645821 w 1182"/>
              <a:gd name="T45" fmla="*/ 210159 h 1170"/>
              <a:gd name="T46" fmla="*/ 706069 w 1182"/>
              <a:gd name="T47" fmla="*/ 246394 h 1170"/>
              <a:gd name="T48" fmla="*/ 763147 w 1182"/>
              <a:gd name="T49" fmla="*/ 284699 h 1170"/>
              <a:gd name="T50" fmla="*/ 819167 w 1182"/>
              <a:gd name="T51" fmla="*/ 327145 h 1170"/>
              <a:gd name="T52" fmla="*/ 873074 w 1182"/>
              <a:gd name="T53" fmla="*/ 371661 h 1170"/>
              <a:gd name="T54" fmla="*/ 925923 w 1182"/>
              <a:gd name="T55" fmla="*/ 417213 h 1170"/>
              <a:gd name="T56" fmla="*/ 976659 w 1182"/>
              <a:gd name="T57" fmla="*/ 465870 h 1170"/>
              <a:gd name="T58" fmla="*/ 976659 w 1182"/>
              <a:gd name="T59" fmla="*/ 465870 h 1170"/>
              <a:gd name="T60" fmla="*/ 1214481 w 1182"/>
              <a:gd name="T61" fmla="*/ 240182 h 1170"/>
              <a:gd name="T62" fmla="*/ 1249362 w 1182"/>
              <a:gd name="T63" fmla="*/ 1211263 h 1170"/>
              <a:gd name="T64" fmla="*/ 257906 w 1182"/>
              <a:gd name="T65" fmla="*/ 1145006 h 1170"/>
              <a:gd name="T66" fmla="*/ 497842 w 1182"/>
              <a:gd name="T67" fmla="*/ 919318 h 11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82" h="1170">
                <a:moveTo>
                  <a:pt x="471" y="888"/>
                </a:moveTo>
                <a:lnTo>
                  <a:pt x="422" y="842"/>
                </a:lnTo>
                <a:lnTo>
                  <a:pt x="369" y="801"/>
                </a:lnTo>
                <a:lnTo>
                  <a:pt x="315" y="764"/>
                </a:lnTo>
                <a:lnTo>
                  <a:pt x="257" y="733"/>
                </a:lnTo>
                <a:lnTo>
                  <a:pt x="197" y="707"/>
                </a:lnTo>
                <a:lnTo>
                  <a:pt x="166" y="696"/>
                </a:lnTo>
                <a:lnTo>
                  <a:pt x="136" y="687"/>
                </a:lnTo>
                <a:lnTo>
                  <a:pt x="105" y="678"/>
                </a:lnTo>
                <a:lnTo>
                  <a:pt x="73" y="671"/>
                </a:lnTo>
                <a:lnTo>
                  <a:pt x="41" y="667"/>
                </a:lnTo>
                <a:lnTo>
                  <a:pt x="9" y="663"/>
                </a:lnTo>
                <a:lnTo>
                  <a:pt x="0" y="0"/>
                </a:lnTo>
                <a:lnTo>
                  <a:pt x="64" y="7"/>
                </a:lnTo>
                <a:lnTo>
                  <a:pt x="127" y="18"/>
                </a:lnTo>
                <a:lnTo>
                  <a:pt x="190" y="31"/>
                </a:lnTo>
                <a:lnTo>
                  <a:pt x="252" y="48"/>
                </a:lnTo>
                <a:lnTo>
                  <a:pt x="315" y="66"/>
                </a:lnTo>
                <a:lnTo>
                  <a:pt x="376" y="88"/>
                </a:lnTo>
                <a:lnTo>
                  <a:pt x="437" y="113"/>
                </a:lnTo>
                <a:lnTo>
                  <a:pt x="496" y="141"/>
                </a:lnTo>
                <a:lnTo>
                  <a:pt x="554" y="170"/>
                </a:lnTo>
                <a:lnTo>
                  <a:pt x="611" y="203"/>
                </a:lnTo>
                <a:lnTo>
                  <a:pt x="668" y="238"/>
                </a:lnTo>
                <a:lnTo>
                  <a:pt x="722" y="275"/>
                </a:lnTo>
                <a:lnTo>
                  <a:pt x="775" y="316"/>
                </a:lnTo>
                <a:lnTo>
                  <a:pt x="826" y="359"/>
                </a:lnTo>
                <a:lnTo>
                  <a:pt x="876" y="403"/>
                </a:lnTo>
                <a:lnTo>
                  <a:pt x="924" y="450"/>
                </a:lnTo>
                <a:lnTo>
                  <a:pt x="1149" y="232"/>
                </a:lnTo>
                <a:lnTo>
                  <a:pt x="1182" y="1170"/>
                </a:lnTo>
                <a:lnTo>
                  <a:pt x="244" y="1106"/>
                </a:lnTo>
                <a:lnTo>
                  <a:pt x="471" y="888"/>
                </a:lnTo>
                <a:close/>
              </a:path>
            </a:pathLst>
          </a:cu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450623" y="2057400"/>
            <a:ext cx="1154723" cy="1214438"/>
          </a:xfrm>
          <a:custGeom>
            <a:avLst/>
            <a:gdLst>
              <a:gd name="T0" fmla="*/ 498475 w 1182"/>
              <a:gd name="T1" fmla="*/ 294284 h 1172"/>
              <a:gd name="T2" fmla="*/ 446617 w 1182"/>
              <a:gd name="T3" fmla="*/ 341949 h 1172"/>
              <a:gd name="T4" fmla="*/ 390525 w 1182"/>
              <a:gd name="T5" fmla="*/ 384434 h 1172"/>
              <a:gd name="T6" fmla="*/ 333375 w 1182"/>
              <a:gd name="T7" fmla="*/ 422774 h 1172"/>
              <a:gd name="T8" fmla="*/ 271992 w 1182"/>
              <a:gd name="T9" fmla="*/ 454896 h 1172"/>
              <a:gd name="T10" fmla="*/ 208492 w 1182"/>
              <a:gd name="T11" fmla="*/ 481838 h 1172"/>
              <a:gd name="T12" fmla="*/ 176742 w 1182"/>
              <a:gd name="T13" fmla="*/ 493236 h 1172"/>
              <a:gd name="T14" fmla="*/ 143933 w 1182"/>
              <a:gd name="T15" fmla="*/ 502562 h 1172"/>
              <a:gd name="T16" fmla="*/ 111125 w 1182"/>
              <a:gd name="T17" fmla="*/ 511888 h 1172"/>
              <a:gd name="T18" fmla="*/ 77258 w 1182"/>
              <a:gd name="T19" fmla="*/ 519141 h 1172"/>
              <a:gd name="T20" fmla="*/ 44450 w 1182"/>
              <a:gd name="T21" fmla="*/ 523286 h 1172"/>
              <a:gd name="T22" fmla="*/ 10583 w 1182"/>
              <a:gd name="T23" fmla="*/ 527431 h 1172"/>
              <a:gd name="T24" fmla="*/ 0 w 1182"/>
              <a:gd name="T25" fmla="*/ 1214438 h 1172"/>
              <a:gd name="T26" fmla="*/ 67733 w 1182"/>
              <a:gd name="T27" fmla="*/ 1207185 h 1172"/>
              <a:gd name="T28" fmla="*/ 135467 w 1182"/>
              <a:gd name="T29" fmla="*/ 1195786 h 1172"/>
              <a:gd name="T30" fmla="*/ 203200 w 1182"/>
              <a:gd name="T31" fmla="*/ 1182315 h 1172"/>
              <a:gd name="T32" fmla="*/ 268817 w 1182"/>
              <a:gd name="T33" fmla="*/ 1164700 h 1172"/>
              <a:gd name="T34" fmla="*/ 333375 w 1182"/>
              <a:gd name="T35" fmla="*/ 1146048 h 1172"/>
              <a:gd name="T36" fmla="*/ 400050 w 1182"/>
              <a:gd name="T37" fmla="*/ 1123252 h 1172"/>
              <a:gd name="T38" fmla="*/ 462492 w 1182"/>
              <a:gd name="T39" fmla="*/ 1097346 h 1172"/>
              <a:gd name="T40" fmla="*/ 525992 w 1182"/>
              <a:gd name="T41" fmla="*/ 1068332 h 1172"/>
              <a:gd name="T42" fmla="*/ 588433 w 1182"/>
              <a:gd name="T43" fmla="*/ 1038282 h 1172"/>
              <a:gd name="T44" fmla="*/ 648758 w 1182"/>
              <a:gd name="T45" fmla="*/ 1004087 h 1172"/>
              <a:gd name="T46" fmla="*/ 706967 w 1182"/>
              <a:gd name="T47" fmla="*/ 967820 h 1172"/>
              <a:gd name="T48" fmla="*/ 764117 w 1182"/>
              <a:gd name="T49" fmla="*/ 929480 h 1172"/>
              <a:gd name="T50" fmla="*/ 820208 w 1182"/>
              <a:gd name="T51" fmla="*/ 886996 h 1172"/>
              <a:gd name="T52" fmla="*/ 874183 w 1182"/>
              <a:gd name="T53" fmla="*/ 842439 h 1172"/>
              <a:gd name="T54" fmla="*/ 928158 w 1182"/>
              <a:gd name="T55" fmla="*/ 794773 h 1172"/>
              <a:gd name="T56" fmla="*/ 977900 w 1182"/>
              <a:gd name="T57" fmla="*/ 746071 h 1172"/>
              <a:gd name="T58" fmla="*/ 977900 w 1182"/>
              <a:gd name="T59" fmla="*/ 746071 h 1172"/>
              <a:gd name="T60" fmla="*/ 1217083 w 1182"/>
              <a:gd name="T61" fmla="*/ 974037 h 1172"/>
              <a:gd name="T62" fmla="*/ 1250950 w 1182"/>
              <a:gd name="T63" fmla="*/ 0 h 1172"/>
              <a:gd name="T64" fmla="*/ 260350 w 1182"/>
              <a:gd name="T65" fmla="*/ 68390 h 1172"/>
              <a:gd name="T66" fmla="*/ 498475 w 1182"/>
              <a:gd name="T67" fmla="*/ 294284 h 11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182" h="1172">
                <a:moveTo>
                  <a:pt x="471" y="284"/>
                </a:moveTo>
                <a:lnTo>
                  <a:pt x="422" y="330"/>
                </a:lnTo>
                <a:lnTo>
                  <a:pt x="369" y="371"/>
                </a:lnTo>
                <a:lnTo>
                  <a:pt x="315" y="408"/>
                </a:lnTo>
                <a:lnTo>
                  <a:pt x="257" y="439"/>
                </a:lnTo>
                <a:lnTo>
                  <a:pt x="197" y="465"/>
                </a:lnTo>
                <a:lnTo>
                  <a:pt x="167" y="476"/>
                </a:lnTo>
                <a:lnTo>
                  <a:pt x="136" y="485"/>
                </a:lnTo>
                <a:lnTo>
                  <a:pt x="105" y="494"/>
                </a:lnTo>
                <a:lnTo>
                  <a:pt x="73" y="501"/>
                </a:lnTo>
                <a:lnTo>
                  <a:pt x="42" y="505"/>
                </a:lnTo>
                <a:lnTo>
                  <a:pt x="10" y="509"/>
                </a:lnTo>
                <a:lnTo>
                  <a:pt x="0" y="1172"/>
                </a:lnTo>
                <a:lnTo>
                  <a:pt x="64" y="1165"/>
                </a:lnTo>
                <a:lnTo>
                  <a:pt x="128" y="1154"/>
                </a:lnTo>
                <a:lnTo>
                  <a:pt x="192" y="1141"/>
                </a:lnTo>
                <a:lnTo>
                  <a:pt x="254" y="1124"/>
                </a:lnTo>
                <a:lnTo>
                  <a:pt x="315" y="1106"/>
                </a:lnTo>
                <a:lnTo>
                  <a:pt x="378" y="1084"/>
                </a:lnTo>
                <a:lnTo>
                  <a:pt x="437" y="1059"/>
                </a:lnTo>
                <a:lnTo>
                  <a:pt x="497" y="1031"/>
                </a:lnTo>
                <a:lnTo>
                  <a:pt x="556" y="1002"/>
                </a:lnTo>
                <a:lnTo>
                  <a:pt x="613" y="969"/>
                </a:lnTo>
                <a:lnTo>
                  <a:pt x="668" y="934"/>
                </a:lnTo>
                <a:lnTo>
                  <a:pt x="722" y="897"/>
                </a:lnTo>
                <a:lnTo>
                  <a:pt x="775" y="856"/>
                </a:lnTo>
                <a:lnTo>
                  <a:pt x="826" y="813"/>
                </a:lnTo>
                <a:lnTo>
                  <a:pt x="877" y="767"/>
                </a:lnTo>
                <a:lnTo>
                  <a:pt x="924" y="720"/>
                </a:lnTo>
                <a:lnTo>
                  <a:pt x="1150" y="940"/>
                </a:lnTo>
                <a:lnTo>
                  <a:pt x="1182" y="0"/>
                </a:lnTo>
                <a:lnTo>
                  <a:pt x="246" y="66"/>
                </a:lnTo>
                <a:lnTo>
                  <a:pt x="471" y="284"/>
                </a:lnTo>
                <a:close/>
              </a:path>
            </a:pathLst>
          </a:cu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7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-400364">
            <a:off x="7814897" y="2817814"/>
            <a:ext cx="849923" cy="1285875"/>
          </a:xfrm>
          <a:custGeom>
            <a:avLst/>
            <a:gdLst>
              <a:gd name="T0" fmla="*/ 158574 w 900"/>
              <a:gd name="T1" fmla="*/ 321990 h 1234"/>
              <a:gd name="T2" fmla="*/ 124813 w 900"/>
              <a:gd name="T3" fmla="*/ 327200 h 1234"/>
              <a:gd name="T4" fmla="*/ 89006 w 900"/>
              <a:gd name="T5" fmla="*/ 332410 h 1234"/>
              <a:gd name="T6" fmla="*/ 18415 w 900"/>
              <a:gd name="T7" fmla="*/ 336578 h 1234"/>
              <a:gd name="T8" fmla="*/ 0 w 900"/>
              <a:gd name="T9" fmla="*/ 994104 h 1234"/>
              <a:gd name="T10" fmla="*/ 70591 w 900"/>
              <a:gd name="T11" fmla="*/ 990978 h 1234"/>
              <a:gd name="T12" fmla="*/ 140159 w 900"/>
              <a:gd name="T13" fmla="*/ 984726 h 1234"/>
              <a:gd name="T14" fmla="*/ 211773 w 900"/>
              <a:gd name="T15" fmla="*/ 976390 h 1234"/>
              <a:gd name="T16" fmla="*/ 281340 w 900"/>
              <a:gd name="T17" fmla="*/ 962843 h 1234"/>
              <a:gd name="T18" fmla="*/ 281340 w 900"/>
              <a:gd name="T19" fmla="*/ 964927 h 1234"/>
              <a:gd name="T20" fmla="*/ 342724 w 900"/>
              <a:gd name="T21" fmla="*/ 1285875 h 1234"/>
              <a:gd name="T22" fmla="*/ 920750 w 900"/>
              <a:gd name="T23" fmla="*/ 504346 h 1234"/>
              <a:gd name="T24" fmla="*/ 98213 w 900"/>
              <a:gd name="T25" fmla="*/ 0 h 1234"/>
              <a:gd name="T26" fmla="*/ 158574 w 900"/>
              <a:gd name="T27" fmla="*/ 321990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00" h="1234">
                <a:moveTo>
                  <a:pt x="155" y="309"/>
                </a:moveTo>
                <a:lnTo>
                  <a:pt x="122" y="314"/>
                </a:lnTo>
                <a:lnTo>
                  <a:pt x="87" y="319"/>
                </a:lnTo>
                <a:lnTo>
                  <a:pt x="18" y="323"/>
                </a:lnTo>
                <a:lnTo>
                  <a:pt x="0" y="954"/>
                </a:lnTo>
                <a:lnTo>
                  <a:pt x="69" y="951"/>
                </a:lnTo>
                <a:lnTo>
                  <a:pt x="137" y="945"/>
                </a:lnTo>
                <a:lnTo>
                  <a:pt x="207" y="937"/>
                </a:lnTo>
                <a:lnTo>
                  <a:pt x="275" y="924"/>
                </a:lnTo>
                <a:lnTo>
                  <a:pt x="275" y="926"/>
                </a:lnTo>
                <a:lnTo>
                  <a:pt x="335" y="1234"/>
                </a:lnTo>
                <a:lnTo>
                  <a:pt x="900" y="484"/>
                </a:lnTo>
                <a:lnTo>
                  <a:pt x="96" y="0"/>
                </a:lnTo>
                <a:lnTo>
                  <a:pt x="155" y="309"/>
                </a:lnTo>
                <a:close/>
              </a:path>
            </a:pathLst>
          </a:cu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90189" y="3200401"/>
            <a:ext cx="1393580" cy="663575"/>
          </a:xfrm>
          <a:prstGeom prst="rect">
            <a:avLst/>
          </a:pr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19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7847" y="2571751"/>
            <a:ext cx="1749669" cy="1812925"/>
          </a:xfrm>
          <a:prstGeom prst="rect">
            <a:avLst/>
          </a:prstGeom>
          <a:solidFill>
            <a:srgbClr val="B8CA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2" name="Freeform 2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083420" y="3043238"/>
            <a:ext cx="893885" cy="958850"/>
          </a:xfrm>
          <a:custGeom>
            <a:avLst/>
            <a:gdLst>
              <a:gd name="T0" fmla="*/ 735017 w 1552"/>
              <a:gd name="T1" fmla="*/ 0 h 1441"/>
              <a:gd name="T2" fmla="*/ 735017 w 1552"/>
              <a:gd name="T3" fmla="*/ 105134 h 1441"/>
              <a:gd name="T4" fmla="*/ 0 w 1552"/>
              <a:gd name="T5" fmla="*/ 105134 h 1441"/>
              <a:gd name="T6" fmla="*/ 0 w 1552"/>
              <a:gd name="T7" fmla="*/ 853716 h 1441"/>
              <a:gd name="T8" fmla="*/ 735017 w 1552"/>
              <a:gd name="T9" fmla="*/ 853716 h 1441"/>
              <a:gd name="T10" fmla="*/ 735017 w 1552"/>
              <a:gd name="T11" fmla="*/ 958850 h 1441"/>
              <a:gd name="T12" fmla="*/ 968375 w 1552"/>
              <a:gd name="T13" fmla="*/ 479758 h 1441"/>
              <a:gd name="T14" fmla="*/ 735017 w 1552"/>
              <a:gd name="T15" fmla="*/ 0 h 1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52" h="1441">
                <a:moveTo>
                  <a:pt x="1178" y="0"/>
                </a:moveTo>
                <a:lnTo>
                  <a:pt x="1178" y="158"/>
                </a:lnTo>
                <a:lnTo>
                  <a:pt x="0" y="158"/>
                </a:lnTo>
                <a:lnTo>
                  <a:pt x="0" y="1283"/>
                </a:lnTo>
                <a:lnTo>
                  <a:pt x="1178" y="1283"/>
                </a:lnTo>
                <a:lnTo>
                  <a:pt x="1178" y="1441"/>
                </a:lnTo>
                <a:lnTo>
                  <a:pt x="1552" y="721"/>
                </a:lnTo>
                <a:lnTo>
                  <a:pt x="1178" y="0"/>
                </a:lnTo>
                <a:close/>
              </a:path>
            </a:pathLst>
          </a:custGeom>
          <a:solidFill>
            <a:srgbClr val="B2C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Rectangle 2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44966" y="3279776"/>
            <a:ext cx="880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Inevitable change</a:t>
            </a:r>
          </a:p>
        </p:txBody>
      </p:sp>
      <p:sp>
        <p:nvSpPr>
          <p:cNvPr id="21524" name="Freeform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836628" y="2457450"/>
            <a:ext cx="1050680" cy="2076450"/>
          </a:xfrm>
          <a:custGeom>
            <a:avLst/>
            <a:gdLst>
              <a:gd name="T0" fmla="*/ 569119 w 1552"/>
              <a:gd name="T1" fmla="*/ 0 h 2549"/>
              <a:gd name="T2" fmla="*/ 1138237 w 1552"/>
              <a:gd name="T3" fmla="*/ 291632 h 2549"/>
              <a:gd name="T4" fmla="*/ 972489 w 1552"/>
              <a:gd name="T5" fmla="*/ 291632 h 2549"/>
              <a:gd name="T6" fmla="*/ 972489 w 1552"/>
              <a:gd name="T7" fmla="*/ 1784818 h 2549"/>
              <a:gd name="T8" fmla="*/ 1138237 w 1552"/>
              <a:gd name="T9" fmla="*/ 1784818 h 2549"/>
              <a:gd name="T10" fmla="*/ 569119 w 1552"/>
              <a:gd name="T11" fmla="*/ 2076450 h 2549"/>
              <a:gd name="T12" fmla="*/ 0 w 1552"/>
              <a:gd name="T13" fmla="*/ 1784818 h 2549"/>
              <a:gd name="T14" fmla="*/ 165015 w 1552"/>
              <a:gd name="T15" fmla="*/ 1784818 h 2549"/>
              <a:gd name="T16" fmla="*/ 165015 w 1552"/>
              <a:gd name="T17" fmla="*/ 291632 h 2549"/>
              <a:gd name="T18" fmla="*/ 0 w 1552"/>
              <a:gd name="T19" fmla="*/ 291632 h 2549"/>
              <a:gd name="T20" fmla="*/ 569119 w 1552"/>
              <a:gd name="T21" fmla="*/ 0 h 25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52" h="2549">
                <a:moveTo>
                  <a:pt x="776" y="0"/>
                </a:moveTo>
                <a:lnTo>
                  <a:pt x="1552" y="358"/>
                </a:lnTo>
                <a:lnTo>
                  <a:pt x="1326" y="358"/>
                </a:lnTo>
                <a:lnTo>
                  <a:pt x="1326" y="2191"/>
                </a:lnTo>
                <a:lnTo>
                  <a:pt x="1552" y="2191"/>
                </a:lnTo>
                <a:lnTo>
                  <a:pt x="776" y="2549"/>
                </a:lnTo>
                <a:lnTo>
                  <a:pt x="0" y="2191"/>
                </a:lnTo>
                <a:lnTo>
                  <a:pt x="225" y="2191"/>
                </a:lnTo>
                <a:lnTo>
                  <a:pt x="225" y="358"/>
                </a:lnTo>
                <a:lnTo>
                  <a:pt x="0" y="358"/>
                </a:lnTo>
                <a:lnTo>
                  <a:pt x="776" y="0"/>
                </a:lnTo>
                <a:close/>
              </a:path>
            </a:pathLst>
          </a:custGeom>
          <a:solidFill>
            <a:srgbClr val="B2C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43600" y="3263901"/>
            <a:ext cx="867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Uncertain change</a:t>
            </a:r>
          </a:p>
        </p:txBody>
      </p:sp>
    </p:spTree>
    <p:extLst>
      <p:ext uri="{BB962C8B-B14F-4D97-AF65-F5344CB8AC3E}">
        <p14:creationId xmlns:p14="http://schemas.microsoft.com/office/powerpoint/2010/main" val="1086100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45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Create options</a:t>
            </a:r>
          </a:p>
        </p:txBody>
      </p:sp>
      <p:sp>
        <p:nvSpPr>
          <p:cNvPr id="615446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 smtClean="0"/>
              <a:t>The next step is to use the scenarios to brainstorm business solutions</a:t>
            </a:r>
          </a:p>
          <a:p>
            <a:pPr eaLnBrk="1" hangingPunct="1">
              <a:defRPr/>
            </a:pPr>
            <a:r>
              <a:rPr lang="en-GB" sz="1800" dirty="0" smtClean="0"/>
              <a:t>Additional workshops are held to examine each scenario in turn and generate many possible business solutions </a:t>
            </a:r>
          </a:p>
          <a:p>
            <a:pPr eaLnBrk="1" hangingPunct="1">
              <a:defRPr/>
            </a:pPr>
            <a:r>
              <a:rPr lang="en-GB" sz="1800" dirty="0" smtClean="0"/>
              <a:t>From these we derive one simple plan for each scenario. The set of plans for each scenario are then compared: </a:t>
            </a:r>
          </a:p>
          <a:p>
            <a:pPr lvl="1" eaLnBrk="1" hangingPunct="1">
              <a:defRPr/>
            </a:pPr>
            <a:r>
              <a:rPr lang="en-GB" sz="1800" dirty="0" smtClean="0"/>
              <a:t>the common elements form the core business plan</a:t>
            </a:r>
          </a:p>
          <a:p>
            <a:pPr lvl="1" eaLnBrk="1" hangingPunct="1">
              <a:defRPr/>
            </a:pPr>
            <a:r>
              <a:rPr lang="en-GB" sz="1800" dirty="0" smtClean="0"/>
              <a:t>those differentiated by scenario become options for the future</a:t>
            </a:r>
          </a:p>
        </p:txBody>
      </p:sp>
      <p:cxnSp>
        <p:nvCxnSpPr>
          <p:cNvPr id="615432" name="AutoShape 8"/>
          <p:cNvCxnSpPr>
            <a:cxnSpLocks noChangeShapeType="1"/>
            <a:stCxn id="615429" idx="3"/>
            <a:endCxn id="615430" idx="1"/>
          </p:cNvCxnSpPr>
          <p:nvPr>
            <p:custDataLst>
              <p:tags r:id="rId1"/>
            </p:custDataLst>
          </p:nvPr>
        </p:nvCxnSpPr>
        <p:spPr bwMode="auto">
          <a:xfrm>
            <a:off x="5698881" y="3068638"/>
            <a:ext cx="33264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532" name="Group 24"/>
          <p:cNvGrpSpPr>
            <a:grpSpLocks/>
          </p:cNvGrpSpPr>
          <p:nvPr/>
        </p:nvGrpSpPr>
        <p:grpSpPr bwMode="auto">
          <a:xfrm>
            <a:off x="4586655" y="1636713"/>
            <a:ext cx="4059115" cy="2863850"/>
            <a:chOff x="3154" y="1468"/>
            <a:chExt cx="2841" cy="1367"/>
          </a:xfrm>
        </p:grpSpPr>
        <p:sp>
          <p:nvSpPr>
            <p:cNvPr id="615429" name="AutoShap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54" y="1914"/>
              <a:ext cx="778" cy="474"/>
            </a:xfrm>
            <a:prstGeom prst="flowChartProcess">
              <a:avLst/>
            </a:prstGeom>
            <a:solidFill>
              <a:srgbClr val="B2CF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Brainstorm solutions for each scenario</a:t>
              </a:r>
            </a:p>
          </p:txBody>
        </p:sp>
        <p:sp>
          <p:nvSpPr>
            <p:cNvPr id="615430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65" y="1914"/>
              <a:ext cx="777" cy="474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Outline simple plans for each scenario</a:t>
              </a:r>
            </a:p>
          </p:txBody>
        </p:sp>
        <p:sp>
          <p:nvSpPr>
            <p:cNvPr id="615431" name="AutoShap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8" y="2360"/>
              <a:ext cx="777" cy="475"/>
            </a:xfrm>
            <a:prstGeom prst="flowChartProcess">
              <a:avLst/>
            </a:prstGeom>
            <a:solidFill>
              <a:srgbClr val="E3CA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Compile series of options</a:t>
              </a:r>
            </a:p>
          </p:txBody>
        </p:sp>
        <p:sp>
          <p:nvSpPr>
            <p:cNvPr id="615433" name="AutoShap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218" y="1468"/>
              <a:ext cx="777" cy="475"/>
            </a:xfrm>
            <a:prstGeom prst="flowChartProcess">
              <a:avLst/>
            </a:prstGeom>
            <a:solidFill>
              <a:srgbClr val="E3CA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Establish core plan for all scenarios</a:t>
              </a:r>
            </a:p>
          </p:txBody>
        </p:sp>
      </p:grpSp>
      <p:cxnSp>
        <p:nvCxnSpPr>
          <p:cNvPr id="615434" name="AutoShape 10"/>
          <p:cNvCxnSpPr>
            <a:cxnSpLocks noChangeShapeType="1"/>
            <a:stCxn id="615430" idx="3"/>
            <a:endCxn id="615431" idx="1"/>
          </p:cNvCxnSpPr>
          <p:nvPr>
            <p:custDataLst>
              <p:tags r:id="rId2"/>
            </p:custDataLst>
          </p:nvPr>
        </p:nvCxnSpPr>
        <p:spPr bwMode="auto">
          <a:xfrm>
            <a:off x="7142285" y="3068639"/>
            <a:ext cx="392723" cy="9350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5435" name="AutoShape 11"/>
          <p:cNvCxnSpPr>
            <a:cxnSpLocks noChangeShapeType="1"/>
            <a:stCxn id="615430" idx="3"/>
            <a:endCxn id="615433" idx="1"/>
          </p:cNvCxnSpPr>
          <p:nvPr>
            <p:custDataLst>
              <p:tags r:id="rId3"/>
            </p:custDataLst>
          </p:nvPr>
        </p:nvCxnSpPr>
        <p:spPr bwMode="auto">
          <a:xfrm flipV="1">
            <a:off x="7142285" y="2135188"/>
            <a:ext cx="392723" cy="93345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565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72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Refine options</a:t>
            </a:r>
          </a:p>
        </p:txBody>
      </p:sp>
      <p:sp>
        <p:nvSpPr>
          <p:cNvPr id="616473" name="Rectangle 2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495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1600" dirty="0" smtClean="0"/>
              <a:t>The core plan is now established. This next stage refines the options and finalises the overall business plans</a:t>
            </a:r>
          </a:p>
          <a:p>
            <a:pPr eaLnBrk="1" hangingPunct="1">
              <a:defRPr/>
            </a:pPr>
            <a:r>
              <a:rPr lang="en-GB" sz="1600" dirty="0" smtClean="0"/>
              <a:t>There is a choice of attitude to take towards the options:</a:t>
            </a:r>
          </a:p>
          <a:p>
            <a:pPr lvl="1" eaLnBrk="1" hangingPunct="1">
              <a:defRPr/>
            </a:pPr>
            <a:r>
              <a:rPr lang="en-GB" sz="1600" dirty="0" smtClean="0"/>
              <a:t>focused drive for one future?</a:t>
            </a:r>
          </a:p>
          <a:p>
            <a:pPr lvl="1" eaLnBrk="1" hangingPunct="1">
              <a:defRPr/>
            </a:pPr>
            <a:r>
              <a:rPr lang="en-GB" sz="1600" dirty="0" smtClean="0"/>
              <a:t>cautious experimentation?</a:t>
            </a:r>
          </a:p>
          <a:p>
            <a:pPr lvl="1" eaLnBrk="1" hangingPunct="1">
              <a:defRPr/>
            </a:pPr>
            <a:r>
              <a:rPr lang="en-GB" sz="1600" dirty="0" smtClean="0"/>
              <a:t>low-risk contingency planning?</a:t>
            </a:r>
          </a:p>
          <a:p>
            <a:pPr eaLnBrk="1" hangingPunct="1">
              <a:defRPr/>
            </a:pPr>
            <a:r>
              <a:rPr lang="en-GB" sz="1600" dirty="0" smtClean="0"/>
              <a:t>The approach chosen will depend upon the balance between risk and reward that the stakeholders wish to maintain</a:t>
            </a:r>
          </a:p>
          <a:p>
            <a:pPr eaLnBrk="1" hangingPunct="1">
              <a:defRPr/>
            </a:pPr>
            <a:r>
              <a:rPr lang="en-GB" sz="1600" dirty="0" smtClean="0"/>
              <a:t>The various business options are tested in the different scenarios to evaluate their performance. Tests can involve script-writing, war-gaming or mathematical modelling </a:t>
            </a:r>
          </a:p>
          <a:p>
            <a:pPr eaLnBrk="1" hangingPunct="1">
              <a:defRPr/>
            </a:pPr>
            <a:r>
              <a:rPr lang="en-GB" sz="1600" dirty="0" smtClean="0"/>
              <a:t>The options are synthesised in one plan and the decision points defined, in order to achieve the business objectives</a:t>
            </a:r>
          </a:p>
          <a:p>
            <a:pPr eaLnBrk="1" hangingPunct="1">
              <a:defRPr/>
            </a:pPr>
            <a:endParaRPr lang="en-GB" sz="1600" dirty="0" smtClean="0"/>
          </a:p>
        </p:txBody>
      </p:sp>
      <p:grpSp>
        <p:nvGrpSpPr>
          <p:cNvPr id="23564" name="Group 27"/>
          <p:cNvGrpSpPr>
            <a:grpSpLocks/>
          </p:cNvGrpSpPr>
          <p:nvPr/>
        </p:nvGrpSpPr>
        <p:grpSpPr bwMode="auto">
          <a:xfrm>
            <a:off x="4591050" y="1738313"/>
            <a:ext cx="4054719" cy="3175000"/>
            <a:chOff x="3211" y="1465"/>
            <a:chExt cx="2838" cy="1510"/>
          </a:xfrm>
        </p:grpSpPr>
        <p:sp>
          <p:nvSpPr>
            <p:cNvPr id="616462" name="AutoShape 14"/>
            <p:cNvSpPr>
              <a:spLocks noChangeArrowheads="1"/>
            </p:cNvSpPr>
            <p:nvPr/>
          </p:nvSpPr>
          <p:spPr bwMode="auto">
            <a:xfrm>
              <a:off x="3211" y="1807"/>
              <a:ext cx="788" cy="455"/>
            </a:xfrm>
            <a:prstGeom prst="flowChartProcess">
              <a:avLst/>
            </a:prstGeom>
            <a:solidFill>
              <a:srgbClr val="B2CF8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Establish parameters for each scenario</a:t>
              </a:r>
            </a:p>
          </p:txBody>
        </p:sp>
        <p:sp>
          <p:nvSpPr>
            <p:cNvPr id="616463" name="AutoShape 15"/>
            <p:cNvSpPr>
              <a:spLocks noChangeArrowheads="1"/>
            </p:cNvSpPr>
            <p:nvPr/>
          </p:nvSpPr>
          <p:spPr bwMode="auto">
            <a:xfrm>
              <a:off x="4232" y="1465"/>
              <a:ext cx="782" cy="456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Check core plan in all scenarios</a:t>
              </a:r>
            </a:p>
          </p:txBody>
        </p:sp>
        <p:sp>
          <p:nvSpPr>
            <p:cNvPr id="616464" name="AutoShape 16"/>
            <p:cNvSpPr>
              <a:spLocks noChangeArrowheads="1"/>
            </p:cNvSpPr>
            <p:nvPr/>
          </p:nvSpPr>
          <p:spPr bwMode="auto">
            <a:xfrm>
              <a:off x="4232" y="2120"/>
              <a:ext cx="782" cy="456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Check options in relevant scenarios</a:t>
              </a:r>
            </a:p>
          </p:txBody>
        </p:sp>
        <p:sp>
          <p:nvSpPr>
            <p:cNvPr id="616465" name="AutoShape 17"/>
            <p:cNvSpPr>
              <a:spLocks noChangeArrowheads="1"/>
            </p:cNvSpPr>
            <p:nvPr/>
          </p:nvSpPr>
          <p:spPr bwMode="auto">
            <a:xfrm>
              <a:off x="5281" y="1807"/>
              <a:ext cx="768" cy="455"/>
            </a:xfrm>
            <a:prstGeom prst="flowChartProcess">
              <a:avLst/>
            </a:prstGeom>
            <a:solidFill>
              <a:srgbClr val="E3CA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 Synthesise and test complete plan</a:t>
              </a:r>
            </a:p>
          </p:txBody>
        </p:sp>
        <p:sp>
          <p:nvSpPr>
            <p:cNvPr id="616466" name="AutoShape 18"/>
            <p:cNvSpPr>
              <a:spLocks noChangeArrowheads="1"/>
            </p:cNvSpPr>
            <p:nvPr/>
          </p:nvSpPr>
          <p:spPr bwMode="auto">
            <a:xfrm>
              <a:off x="5281" y="2519"/>
              <a:ext cx="768" cy="456"/>
            </a:xfrm>
            <a:prstGeom prst="flowChartProcess">
              <a:avLst/>
            </a:prstGeom>
            <a:solidFill>
              <a:srgbClr val="E3CA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GB" sz="1200">
                  <a:solidFill>
                    <a:schemeClr val="tx1"/>
                  </a:solidFill>
                  <a:cs typeface="+mn-cs"/>
                </a:rPr>
                <a:t> Refine decision points</a:t>
              </a:r>
            </a:p>
          </p:txBody>
        </p:sp>
        <p:cxnSp>
          <p:nvCxnSpPr>
            <p:cNvPr id="616467" name="AutoShape 19"/>
            <p:cNvCxnSpPr>
              <a:cxnSpLocks noChangeShapeType="1"/>
              <a:stCxn id="616465" idx="2"/>
              <a:endCxn id="616466" idx="0"/>
            </p:cNvCxnSpPr>
            <p:nvPr/>
          </p:nvCxnSpPr>
          <p:spPr bwMode="auto">
            <a:xfrm rot="5400000">
              <a:off x="5537" y="2391"/>
              <a:ext cx="25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468" name="AutoShape 20"/>
            <p:cNvCxnSpPr>
              <a:cxnSpLocks noChangeShapeType="1"/>
              <a:stCxn id="616464" idx="3"/>
              <a:endCxn id="616465" idx="1"/>
            </p:cNvCxnSpPr>
            <p:nvPr/>
          </p:nvCxnSpPr>
          <p:spPr bwMode="auto">
            <a:xfrm flipV="1">
              <a:off x="5013" y="2035"/>
              <a:ext cx="268" cy="31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469" name="AutoShape 21"/>
            <p:cNvCxnSpPr>
              <a:cxnSpLocks noChangeShapeType="1"/>
              <a:stCxn id="616463" idx="3"/>
              <a:endCxn id="616465" idx="1"/>
            </p:cNvCxnSpPr>
            <p:nvPr/>
          </p:nvCxnSpPr>
          <p:spPr bwMode="auto">
            <a:xfrm>
              <a:off x="5013" y="1693"/>
              <a:ext cx="268" cy="34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470" name="AutoShape 22"/>
            <p:cNvCxnSpPr>
              <a:cxnSpLocks noChangeShapeType="1"/>
              <a:stCxn id="616462" idx="3"/>
              <a:endCxn id="616463" idx="1"/>
            </p:cNvCxnSpPr>
            <p:nvPr/>
          </p:nvCxnSpPr>
          <p:spPr bwMode="auto">
            <a:xfrm flipV="1">
              <a:off x="3999" y="1693"/>
              <a:ext cx="233" cy="342"/>
            </a:xfrm>
            <a:prstGeom prst="bentConnector3">
              <a:avLst>
                <a:gd name="adj1" fmla="val 4978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6471" name="AutoShape 23"/>
            <p:cNvCxnSpPr>
              <a:cxnSpLocks noChangeShapeType="1"/>
              <a:stCxn id="616462" idx="3"/>
              <a:endCxn id="616464" idx="1"/>
            </p:cNvCxnSpPr>
            <p:nvPr/>
          </p:nvCxnSpPr>
          <p:spPr bwMode="auto">
            <a:xfrm>
              <a:off x="3999" y="2035"/>
              <a:ext cx="233" cy="313"/>
            </a:xfrm>
            <a:prstGeom prst="bentConnector3">
              <a:avLst>
                <a:gd name="adj1" fmla="val 49787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7011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rgbClr val="FFFFF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cs typeface="+mj-cs"/>
              </a:rPr>
              <a:t>Maintain learning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dirty="0" smtClean="0">
                <a:cs typeface="+mn-cs"/>
              </a:rPr>
              <a:t>Scenario planning should not be a one-off exercise: the greatest benefit is gained by continually developing and applying the scenarios</a:t>
            </a:r>
          </a:p>
          <a:p>
            <a:pPr eaLnBrk="1" hangingPunct="1">
              <a:defRPr/>
            </a:pPr>
            <a:r>
              <a:rPr lang="en-GB" sz="1800" dirty="0" smtClean="0">
                <a:cs typeface="+mn-cs"/>
              </a:rPr>
              <a:t>Long-term, scenario planning will capture </a:t>
            </a:r>
            <a:r>
              <a:rPr lang="en-GB" sz="1800" dirty="0" err="1" smtClean="0">
                <a:cs typeface="+mn-cs"/>
              </a:rPr>
              <a:t>ongoing</a:t>
            </a:r>
            <a:r>
              <a:rPr lang="en-GB" sz="1800" dirty="0" smtClean="0">
                <a:cs typeface="+mn-cs"/>
              </a:rPr>
              <a:t> business learning as it evolves</a:t>
            </a:r>
          </a:p>
          <a:p>
            <a:pPr eaLnBrk="1" hangingPunct="1">
              <a:defRPr/>
            </a:pPr>
            <a:endParaRPr lang="en-GB" sz="1800" dirty="0" smtClean="0">
              <a:cs typeface="+mn-cs"/>
            </a:endParaRPr>
          </a:p>
        </p:txBody>
      </p:sp>
      <p:sp>
        <p:nvSpPr>
          <p:cNvPr id="6174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343400" cy="5410200"/>
          </a:xfrm>
          <a:ln>
            <a:noFill/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1600" dirty="0" smtClean="0"/>
              <a:t>In the short term, an effective early-warning system can be created by establishing processes such as:</a:t>
            </a:r>
          </a:p>
          <a:p>
            <a:pPr lvl="1" eaLnBrk="1" hangingPunct="1">
              <a:defRPr/>
            </a:pPr>
            <a:r>
              <a:rPr lang="en-GB" sz="1600" dirty="0" smtClean="0"/>
              <a:t>short-listing critical parameters</a:t>
            </a:r>
          </a:p>
          <a:p>
            <a:pPr lvl="1" eaLnBrk="1" hangingPunct="1">
              <a:defRPr/>
            </a:pPr>
            <a:r>
              <a:rPr lang="en-GB" sz="1600" dirty="0" smtClean="0"/>
              <a:t>summarising significant scenario events</a:t>
            </a:r>
          </a:p>
          <a:p>
            <a:pPr lvl="1" eaLnBrk="1" hangingPunct="1">
              <a:defRPr/>
            </a:pPr>
            <a:r>
              <a:rPr lang="en-GB" sz="1600" dirty="0" smtClean="0"/>
              <a:t>defining how to track critical parameters and significant scenario events</a:t>
            </a:r>
          </a:p>
          <a:p>
            <a:pPr lvl="1" eaLnBrk="1" hangingPunct="1">
              <a:defRPr/>
            </a:pPr>
            <a:r>
              <a:rPr lang="en-GB" sz="1600" dirty="0" smtClean="0"/>
              <a:t>agreeing management process for tracking</a:t>
            </a:r>
          </a:p>
          <a:p>
            <a:pPr lvl="1" eaLnBrk="1" hangingPunct="1">
              <a:defRPr/>
            </a:pPr>
            <a:r>
              <a:rPr lang="en-GB" sz="1600" dirty="0" smtClean="0"/>
              <a:t>maintaining a strict schedule of reviews</a:t>
            </a:r>
          </a:p>
          <a:p>
            <a:pPr lvl="1" eaLnBrk="1" hangingPunct="1">
              <a:defRPr/>
            </a:pPr>
            <a:r>
              <a:rPr lang="en-GB" sz="1600" dirty="0" smtClean="0"/>
              <a:t>allocating clear responsibilities for tracking</a:t>
            </a:r>
          </a:p>
          <a:p>
            <a:pPr lvl="1" eaLnBrk="1" hangingPunct="1">
              <a:defRPr/>
            </a:pPr>
            <a:r>
              <a:rPr lang="en-GB" sz="1600" dirty="0" smtClean="0"/>
              <a:t>establishing processes for rapidly assessing consequences of events</a:t>
            </a:r>
          </a:p>
          <a:p>
            <a:pPr lvl="1" eaLnBrk="1" hangingPunct="1">
              <a:defRPr/>
            </a:pPr>
            <a:r>
              <a:rPr lang="en-GB" sz="1600" dirty="0" smtClean="0"/>
              <a:t>keeping the stakeholders up-to-date with regular bulletins</a:t>
            </a:r>
          </a:p>
          <a:p>
            <a:pPr lvl="1" eaLnBrk="1" hangingPunct="1">
              <a:defRPr/>
            </a:pPr>
            <a:r>
              <a:rPr lang="en-GB" sz="1600" dirty="0" smtClean="0"/>
              <a:t>adjusting business plans to keep pace with change in the business environment</a:t>
            </a:r>
          </a:p>
          <a:p>
            <a:pPr eaLnBrk="1" hangingPunct="1">
              <a:defRPr/>
            </a:pPr>
            <a:endParaRPr lang="en-GB" sz="1600" dirty="0" smtClean="0"/>
          </a:p>
        </p:txBody>
      </p:sp>
      <p:sp>
        <p:nvSpPr>
          <p:cNvPr id="24589" name="Freeform 18"/>
          <p:cNvSpPr>
            <a:spLocks/>
          </p:cNvSpPr>
          <p:nvPr/>
        </p:nvSpPr>
        <p:spPr bwMode="auto">
          <a:xfrm>
            <a:off x="1118089" y="5106988"/>
            <a:ext cx="2332892" cy="1301750"/>
          </a:xfrm>
          <a:custGeom>
            <a:avLst/>
            <a:gdLst>
              <a:gd name="T0" fmla="*/ 1230844 w 4160"/>
              <a:gd name="T1" fmla="*/ 1281695 h 2142"/>
              <a:gd name="T2" fmla="*/ 1161586 w 4160"/>
              <a:gd name="T3" fmla="*/ 1269540 h 2142"/>
              <a:gd name="T4" fmla="*/ 1106909 w 4160"/>
              <a:gd name="T5" fmla="*/ 1255563 h 2142"/>
              <a:gd name="T6" fmla="*/ 1048586 w 4160"/>
              <a:gd name="T7" fmla="*/ 1240977 h 2142"/>
              <a:gd name="T8" fmla="*/ 993909 w 4160"/>
              <a:gd name="T9" fmla="*/ 1220922 h 2142"/>
              <a:gd name="T10" fmla="*/ 927689 w 4160"/>
              <a:gd name="T11" fmla="*/ 1194790 h 2142"/>
              <a:gd name="T12" fmla="*/ 865722 w 4160"/>
              <a:gd name="T13" fmla="*/ 1168658 h 2142"/>
              <a:gd name="T14" fmla="*/ 804969 w 4160"/>
              <a:gd name="T15" fmla="*/ 1138879 h 2142"/>
              <a:gd name="T16" fmla="*/ 753937 w 4160"/>
              <a:gd name="T17" fmla="*/ 1107885 h 2142"/>
              <a:gd name="T18" fmla="*/ 701690 w 4160"/>
              <a:gd name="T19" fmla="*/ 1074460 h 2142"/>
              <a:gd name="T20" fmla="*/ 643368 w 4160"/>
              <a:gd name="T21" fmla="*/ 1034958 h 2142"/>
              <a:gd name="T22" fmla="*/ 594766 w 4160"/>
              <a:gd name="T23" fmla="*/ 997279 h 2142"/>
              <a:gd name="T24" fmla="*/ 517003 w 4160"/>
              <a:gd name="T25" fmla="*/ 936506 h 2142"/>
              <a:gd name="T26" fmla="*/ 444708 w 4160"/>
              <a:gd name="T27" fmla="*/ 859325 h 2142"/>
              <a:gd name="T28" fmla="*/ 390030 w 4160"/>
              <a:gd name="T29" fmla="*/ 796122 h 2142"/>
              <a:gd name="T30" fmla="*/ 329278 w 4160"/>
              <a:gd name="T31" fmla="*/ 720764 h 2142"/>
              <a:gd name="T32" fmla="*/ 270956 w 4160"/>
              <a:gd name="T33" fmla="*/ 636290 h 2142"/>
              <a:gd name="T34" fmla="*/ 264880 w 4160"/>
              <a:gd name="T35" fmla="*/ 0 h 2142"/>
              <a:gd name="T36" fmla="*/ 839598 w 4160"/>
              <a:gd name="T37" fmla="*/ 311764 h 2142"/>
              <a:gd name="T38" fmla="*/ 889415 w 4160"/>
              <a:gd name="T39" fmla="*/ 375575 h 2142"/>
              <a:gd name="T40" fmla="*/ 942877 w 4160"/>
              <a:gd name="T41" fmla="*/ 432701 h 2142"/>
              <a:gd name="T42" fmla="*/ 987227 w 4160"/>
              <a:gd name="T43" fmla="*/ 479496 h 2142"/>
              <a:gd name="T44" fmla="*/ 1043119 w 4160"/>
              <a:gd name="T45" fmla="*/ 519606 h 2142"/>
              <a:gd name="T46" fmla="*/ 1106909 w 4160"/>
              <a:gd name="T47" fmla="*/ 561539 h 2142"/>
              <a:gd name="T48" fmla="*/ 1167661 w 4160"/>
              <a:gd name="T49" fmla="*/ 594964 h 2142"/>
              <a:gd name="T50" fmla="*/ 1227199 w 4160"/>
              <a:gd name="T51" fmla="*/ 616235 h 2142"/>
              <a:gd name="T52" fmla="*/ 1296456 w 4160"/>
              <a:gd name="T53" fmla="*/ 637505 h 2142"/>
              <a:gd name="T54" fmla="*/ 1382117 w 4160"/>
              <a:gd name="T55" fmla="*/ 647229 h 2142"/>
              <a:gd name="T56" fmla="*/ 1524278 w 4160"/>
              <a:gd name="T57" fmla="*/ 652090 h 2142"/>
              <a:gd name="T58" fmla="*/ 1643353 w 4160"/>
              <a:gd name="T59" fmla="*/ 630820 h 2142"/>
              <a:gd name="T60" fmla="*/ 1766072 w 4160"/>
              <a:gd name="T61" fmla="*/ 587671 h 2142"/>
              <a:gd name="T62" fmla="*/ 1876642 w 4160"/>
              <a:gd name="T63" fmla="*/ 526899 h 2142"/>
              <a:gd name="T64" fmla="*/ 2527300 w 4160"/>
              <a:gd name="T65" fmla="*/ 822254 h 2142"/>
              <a:gd name="T66" fmla="*/ 2467763 w 4160"/>
              <a:gd name="T67" fmla="*/ 883026 h 2142"/>
              <a:gd name="T68" fmla="*/ 2409440 w 4160"/>
              <a:gd name="T69" fmla="*/ 937722 h 2142"/>
              <a:gd name="T70" fmla="*/ 2346258 w 4160"/>
              <a:gd name="T71" fmla="*/ 994848 h 2142"/>
              <a:gd name="T72" fmla="*/ 2281860 w 4160"/>
              <a:gd name="T73" fmla="*/ 1039820 h 2142"/>
              <a:gd name="T74" fmla="*/ 2210780 w 4160"/>
              <a:gd name="T75" fmla="*/ 1087830 h 2142"/>
              <a:gd name="T76" fmla="*/ 2140307 w 4160"/>
              <a:gd name="T77" fmla="*/ 1129156 h 2142"/>
              <a:gd name="T78" fmla="*/ 2076517 w 4160"/>
              <a:gd name="T79" fmla="*/ 1162581 h 2142"/>
              <a:gd name="T80" fmla="*/ 1992071 w 4160"/>
              <a:gd name="T81" fmla="*/ 1199652 h 2142"/>
              <a:gd name="T82" fmla="*/ 1911271 w 4160"/>
              <a:gd name="T83" fmla="*/ 1229431 h 2142"/>
              <a:gd name="T84" fmla="*/ 1838368 w 4160"/>
              <a:gd name="T85" fmla="*/ 1253132 h 2142"/>
              <a:gd name="T86" fmla="*/ 1763642 w 4160"/>
              <a:gd name="T87" fmla="*/ 1271971 h 2142"/>
              <a:gd name="T88" fmla="*/ 1676766 w 4160"/>
              <a:gd name="T89" fmla="*/ 1287772 h 2142"/>
              <a:gd name="T90" fmla="*/ 1585030 w 4160"/>
              <a:gd name="T91" fmla="*/ 1296888 h 2142"/>
              <a:gd name="T92" fmla="*/ 1503014 w 4160"/>
              <a:gd name="T93" fmla="*/ 1301750 h 2142"/>
              <a:gd name="T94" fmla="*/ 1417354 w 4160"/>
              <a:gd name="T95" fmla="*/ 1300535 h 2142"/>
              <a:gd name="T96" fmla="*/ 1331693 w 4160"/>
              <a:gd name="T97" fmla="*/ 1295673 h 2142"/>
              <a:gd name="T98" fmla="*/ 1256967 w 4160"/>
              <a:gd name="T99" fmla="*/ 1286557 h 21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160" h="2142">
                <a:moveTo>
                  <a:pt x="2069" y="2117"/>
                </a:moveTo>
                <a:lnTo>
                  <a:pt x="2026" y="2109"/>
                </a:lnTo>
                <a:lnTo>
                  <a:pt x="1969" y="2099"/>
                </a:lnTo>
                <a:lnTo>
                  <a:pt x="1912" y="2089"/>
                </a:lnTo>
                <a:lnTo>
                  <a:pt x="1871" y="2079"/>
                </a:lnTo>
                <a:lnTo>
                  <a:pt x="1822" y="2066"/>
                </a:lnTo>
                <a:lnTo>
                  <a:pt x="1775" y="2054"/>
                </a:lnTo>
                <a:lnTo>
                  <a:pt x="1726" y="2042"/>
                </a:lnTo>
                <a:lnTo>
                  <a:pt x="1685" y="2029"/>
                </a:lnTo>
                <a:lnTo>
                  <a:pt x="1636" y="2009"/>
                </a:lnTo>
                <a:lnTo>
                  <a:pt x="1578" y="1989"/>
                </a:lnTo>
                <a:lnTo>
                  <a:pt x="1527" y="1966"/>
                </a:lnTo>
                <a:lnTo>
                  <a:pt x="1480" y="1946"/>
                </a:lnTo>
                <a:lnTo>
                  <a:pt x="1425" y="1923"/>
                </a:lnTo>
                <a:lnTo>
                  <a:pt x="1372" y="1897"/>
                </a:lnTo>
                <a:lnTo>
                  <a:pt x="1325" y="1874"/>
                </a:lnTo>
                <a:lnTo>
                  <a:pt x="1282" y="1844"/>
                </a:lnTo>
                <a:lnTo>
                  <a:pt x="1241" y="1823"/>
                </a:lnTo>
                <a:lnTo>
                  <a:pt x="1202" y="1795"/>
                </a:lnTo>
                <a:lnTo>
                  <a:pt x="1155" y="1768"/>
                </a:lnTo>
                <a:lnTo>
                  <a:pt x="1104" y="1737"/>
                </a:lnTo>
                <a:lnTo>
                  <a:pt x="1059" y="1703"/>
                </a:lnTo>
                <a:lnTo>
                  <a:pt x="1018" y="1672"/>
                </a:lnTo>
                <a:lnTo>
                  <a:pt x="979" y="1641"/>
                </a:lnTo>
                <a:lnTo>
                  <a:pt x="912" y="1592"/>
                </a:lnTo>
                <a:lnTo>
                  <a:pt x="851" y="1541"/>
                </a:lnTo>
                <a:lnTo>
                  <a:pt x="795" y="1480"/>
                </a:lnTo>
                <a:lnTo>
                  <a:pt x="732" y="1414"/>
                </a:lnTo>
                <a:lnTo>
                  <a:pt x="689" y="1365"/>
                </a:lnTo>
                <a:lnTo>
                  <a:pt x="642" y="1310"/>
                </a:lnTo>
                <a:lnTo>
                  <a:pt x="589" y="1249"/>
                </a:lnTo>
                <a:lnTo>
                  <a:pt x="542" y="1186"/>
                </a:lnTo>
                <a:lnTo>
                  <a:pt x="499" y="1122"/>
                </a:lnTo>
                <a:lnTo>
                  <a:pt x="446" y="1047"/>
                </a:lnTo>
                <a:lnTo>
                  <a:pt x="0" y="1304"/>
                </a:lnTo>
                <a:lnTo>
                  <a:pt x="436" y="0"/>
                </a:lnTo>
                <a:lnTo>
                  <a:pt x="1862" y="246"/>
                </a:lnTo>
                <a:lnTo>
                  <a:pt x="1382" y="513"/>
                </a:lnTo>
                <a:lnTo>
                  <a:pt x="1421" y="568"/>
                </a:lnTo>
                <a:lnTo>
                  <a:pt x="1464" y="618"/>
                </a:lnTo>
                <a:lnTo>
                  <a:pt x="1509" y="665"/>
                </a:lnTo>
                <a:lnTo>
                  <a:pt x="1552" y="712"/>
                </a:lnTo>
                <a:lnTo>
                  <a:pt x="1587" y="748"/>
                </a:lnTo>
                <a:lnTo>
                  <a:pt x="1625" y="789"/>
                </a:lnTo>
                <a:lnTo>
                  <a:pt x="1670" y="820"/>
                </a:lnTo>
                <a:lnTo>
                  <a:pt x="1717" y="855"/>
                </a:lnTo>
                <a:lnTo>
                  <a:pt x="1771" y="893"/>
                </a:lnTo>
                <a:lnTo>
                  <a:pt x="1822" y="924"/>
                </a:lnTo>
                <a:lnTo>
                  <a:pt x="1862" y="947"/>
                </a:lnTo>
                <a:lnTo>
                  <a:pt x="1922" y="979"/>
                </a:lnTo>
                <a:lnTo>
                  <a:pt x="1973" y="1000"/>
                </a:lnTo>
                <a:lnTo>
                  <a:pt x="2020" y="1014"/>
                </a:lnTo>
                <a:lnTo>
                  <a:pt x="2067" y="1030"/>
                </a:lnTo>
                <a:lnTo>
                  <a:pt x="2134" y="1049"/>
                </a:lnTo>
                <a:lnTo>
                  <a:pt x="2204" y="1057"/>
                </a:lnTo>
                <a:lnTo>
                  <a:pt x="2275" y="1065"/>
                </a:lnTo>
                <a:lnTo>
                  <a:pt x="2376" y="1071"/>
                </a:lnTo>
                <a:lnTo>
                  <a:pt x="2509" y="1073"/>
                </a:lnTo>
                <a:lnTo>
                  <a:pt x="2611" y="1057"/>
                </a:lnTo>
                <a:lnTo>
                  <a:pt x="2705" y="1038"/>
                </a:lnTo>
                <a:lnTo>
                  <a:pt x="2811" y="1008"/>
                </a:lnTo>
                <a:lnTo>
                  <a:pt x="2907" y="967"/>
                </a:lnTo>
                <a:lnTo>
                  <a:pt x="3005" y="922"/>
                </a:lnTo>
                <a:lnTo>
                  <a:pt x="3089" y="867"/>
                </a:lnTo>
                <a:lnTo>
                  <a:pt x="3171" y="795"/>
                </a:lnTo>
                <a:lnTo>
                  <a:pt x="4160" y="1353"/>
                </a:lnTo>
                <a:lnTo>
                  <a:pt x="4119" y="1400"/>
                </a:lnTo>
                <a:lnTo>
                  <a:pt x="4062" y="1453"/>
                </a:lnTo>
                <a:lnTo>
                  <a:pt x="4015" y="1500"/>
                </a:lnTo>
                <a:lnTo>
                  <a:pt x="3966" y="1543"/>
                </a:lnTo>
                <a:lnTo>
                  <a:pt x="3919" y="1588"/>
                </a:lnTo>
                <a:lnTo>
                  <a:pt x="3862" y="1637"/>
                </a:lnTo>
                <a:lnTo>
                  <a:pt x="3809" y="1674"/>
                </a:lnTo>
                <a:lnTo>
                  <a:pt x="3756" y="1711"/>
                </a:lnTo>
                <a:lnTo>
                  <a:pt x="3696" y="1750"/>
                </a:lnTo>
                <a:lnTo>
                  <a:pt x="3639" y="1790"/>
                </a:lnTo>
                <a:lnTo>
                  <a:pt x="3580" y="1827"/>
                </a:lnTo>
                <a:lnTo>
                  <a:pt x="3523" y="1858"/>
                </a:lnTo>
                <a:lnTo>
                  <a:pt x="3469" y="1888"/>
                </a:lnTo>
                <a:lnTo>
                  <a:pt x="3418" y="1913"/>
                </a:lnTo>
                <a:lnTo>
                  <a:pt x="3347" y="1946"/>
                </a:lnTo>
                <a:lnTo>
                  <a:pt x="3279" y="1974"/>
                </a:lnTo>
                <a:lnTo>
                  <a:pt x="3204" y="2001"/>
                </a:lnTo>
                <a:lnTo>
                  <a:pt x="3146" y="2023"/>
                </a:lnTo>
                <a:lnTo>
                  <a:pt x="3091" y="2044"/>
                </a:lnTo>
                <a:lnTo>
                  <a:pt x="3026" y="2062"/>
                </a:lnTo>
                <a:lnTo>
                  <a:pt x="2964" y="2079"/>
                </a:lnTo>
                <a:lnTo>
                  <a:pt x="2903" y="2093"/>
                </a:lnTo>
                <a:lnTo>
                  <a:pt x="2832" y="2107"/>
                </a:lnTo>
                <a:lnTo>
                  <a:pt x="2760" y="2119"/>
                </a:lnTo>
                <a:lnTo>
                  <a:pt x="2686" y="2126"/>
                </a:lnTo>
                <a:lnTo>
                  <a:pt x="2609" y="2134"/>
                </a:lnTo>
                <a:lnTo>
                  <a:pt x="2553" y="2136"/>
                </a:lnTo>
                <a:lnTo>
                  <a:pt x="2474" y="2142"/>
                </a:lnTo>
                <a:lnTo>
                  <a:pt x="2394" y="2142"/>
                </a:lnTo>
                <a:lnTo>
                  <a:pt x="2333" y="2140"/>
                </a:lnTo>
                <a:lnTo>
                  <a:pt x="2267" y="2136"/>
                </a:lnTo>
                <a:lnTo>
                  <a:pt x="2192" y="2132"/>
                </a:lnTo>
                <a:lnTo>
                  <a:pt x="2126" y="2124"/>
                </a:lnTo>
                <a:lnTo>
                  <a:pt x="2069" y="2117"/>
                </a:lnTo>
                <a:close/>
              </a:path>
            </a:pathLst>
          </a:custGeom>
          <a:solidFill>
            <a:srgbClr val="B2CF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Rectangle 19"/>
          <p:cNvSpPr>
            <a:spLocks noChangeArrowheads="1"/>
          </p:cNvSpPr>
          <p:nvPr/>
        </p:nvSpPr>
        <p:spPr bwMode="auto">
          <a:xfrm>
            <a:off x="1989993" y="5800725"/>
            <a:ext cx="81768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Rectangle 20"/>
          <p:cNvSpPr>
            <a:spLocks noChangeArrowheads="1"/>
          </p:cNvSpPr>
          <p:nvPr/>
        </p:nvSpPr>
        <p:spPr bwMode="auto">
          <a:xfrm>
            <a:off x="1970943" y="5821364"/>
            <a:ext cx="836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Review scenarios</a:t>
            </a:r>
          </a:p>
        </p:txBody>
      </p:sp>
      <p:sp>
        <p:nvSpPr>
          <p:cNvPr id="24592" name="Freeform 21"/>
          <p:cNvSpPr>
            <a:spLocks/>
          </p:cNvSpPr>
          <p:nvPr/>
        </p:nvSpPr>
        <p:spPr bwMode="auto">
          <a:xfrm>
            <a:off x="2669931" y="3716338"/>
            <a:ext cx="1182566" cy="2322512"/>
          </a:xfrm>
          <a:custGeom>
            <a:avLst/>
            <a:gdLst>
              <a:gd name="T0" fmla="*/ 27322 w 2110"/>
              <a:gd name="T1" fmla="*/ 4863 h 3821"/>
              <a:gd name="T2" fmla="*/ 92896 w 2110"/>
              <a:gd name="T3" fmla="*/ 16411 h 3821"/>
              <a:gd name="T4" fmla="*/ 149969 w 2110"/>
              <a:gd name="T5" fmla="*/ 30999 h 3821"/>
              <a:gd name="T6" fmla="*/ 205828 w 2110"/>
              <a:gd name="T7" fmla="*/ 47411 h 3821"/>
              <a:gd name="T8" fmla="*/ 262901 w 2110"/>
              <a:gd name="T9" fmla="*/ 68077 h 3821"/>
              <a:gd name="T10" fmla="*/ 326653 w 2110"/>
              <a:gd name="T11" fmla="*/ 91782 h 3821"/>
              <a:gd name="T12" fmla="*/ 388584 w 2110"/>
              <a:gd name="T13" fmla="*/ 119134 h 3821"/>
              <a:gd name="T14" fmla="*/ 449300 w 2110"/>
              <a:gd name="T15" fmla="*/ 148918 h 3821"/>
              <a:gd name="T16" fmla="*/ 501516 w 2110"/>
              <a:gd name="T17" fmla="*/ 181133 h 3821"/>
              <a:gd name="T18" fmla="*/ 552518 w 2110"/>
              <a:gd name="T19" fmla="*/ 212740 h 3821"/>
              <a:gd name="T20" fmla="*/ 610806 w 2110"/>
              <a:gd name="T21" fmla="*/ 253464 h 3821"/>
              <a:gd name="T22" fmla="*/ 661807 w 2110"/>
              <a:gd name="T23" fmla="*/ 290542 h 3821"/>
              <a:gd name="T24" fmla="*/ 742560 w 2110"/>
              <a:gd name="T25" fmla="*/ 361658 h 3821"/>
              <a:gd name="T26" fmla="*/ 812991 w 2110"/>
              <a:gd name="T27" fmla="*/ 430950 h 3821"/>
              <a:gd name="T28" fmla="*/ 867635 w 2110"/>
              <a:gd name="T29" fmla="*/ 495380 h 3821"/>
              <a:gd name="T30" fmla="*/ 924709 w 2110"/>
              <a:gd name="T31" fmla="*/ 568927 h 3821"/>
              <a:gd name="T32" fmla="*/ 978139 w 2110"/>
              <a:gd name="T33" fmla="*/ 649768 h 3821"/>
              <a:gd name="T34" fmla="*/ 1025498 w 2110"/>
              <a:gd name="T35" fmla="*/ 729394 h 3821"/>
              <a:gd name="T36" fmla="*/ 1066177 w 2110"/>
              <a:gd name="T37" fmla="*/ 817529 h 3821"/>
              <a:gd name="T38" fmla="*/ 1100786 w 2110"/>
              <a:gd name="T39" fmla="*/ 914174 h 3821"/>
              <a:gd name="T40" fmla="*/ 1137215 w 2110"/>
              <a:gd name="T41" fmla="*/ 1032092 h 3821"/>
              <a:gd name="T42" fmla="*/ 1159073 w 2110"/>
              <a:gd name="T43" fmla="*/ 1146364 h 3821"/>
              <a:gd name="T44" fmla="*/ 1175467 w 2110"/>
              <a:gd name="T45" fmla="*/ 1295282 h 3821"/>
              <a:gd name="T46" fmla="*/ 1175467 w 2110"/>
              <a:gd name="T47" fmla="*/ 1424750 h 3821"/>
              <a:gd name="T48" fmla="*/ 1163323 w 2110"/>
              <a:gd name="T49" fmla="*/ 1542668 h 3821"/>
              <a:gd name="T50" fmla="*/ 1142073 w 2110"/>
              <a:gd name="T51" fmla="*/ 1663018 h 3821"/>
              <a:gd name="T52" fmla="*/ 1103822 w 2110"/>
              <a:gd name="T53" fmla="*/ 1794917 h 3821"/>
              <a:gd name="T54" fmla="*/ 1056463 w 2110"/>
              <a:gd name="T55" fmla="*/ 1918914 h 3821"/>
              <a:gd name="T56" fmla="*/ 993318 w 2110"/>
              <a:gd name="T57" fmla="*/ 2035617 h 3821"/>
              <a:gd name="T58" fmla="*/ 403156 w 2110"/>
              <a:gd name="T59" fmla="*/ 2322512 h 3821"/>
              <a:gd name="T60" fmla="*/ 418335 w 2110"/>
              <a:gd name="T61" fmla="*/ 1707998 h 3821"/>
              <a:gd name="T62" fmla="*/ 470551 w 2110"/>
              <a:gd name="T63" fmla="*/ 1611961 h 3821"/>
              <a:gd name="T64" fmla="*/ 502731 w 2110"/>
              <a:gd name="T65" fmla="*/ 1518963 h 3821"/>
              <a:gd name="T66" fmla="*/ 514874 w 2110"/>
              <a:gd name="T67" fmla="*/ 1428397 h 3821"/>
              <a:gd name="T68" fmla="*/ 517910 w 2110"/>
              <a:gd name="T69" fmla="*/ 1341477 h 3821"/>
              <a:gd name="T70" fmla="*/ 510017 w 2110"/>
              <a:gd name="T71" fmla="*/ 1236931 h 3821"/>
              <a:gd name="T72" fmla="*/ 485123 w 2110"/>
              <a:gd name="T73" fmla="*/ 1134208 h 3821"/>
              <a:gd name="T74" fmla="*/ 448086 w 2110"/>
              <a:gd name="T75" fmla="*/ 1040602 h 3821"/>
              <a:gd name="T76" fmla="*/ 403156 w 2110"/>
              <a:gd name="T77" fmla="*/ 965231 h 3821"/>
              <a:gd name="T78" fmla="*/ 362476 w 2110"/>
              <a:gd name="T79" fmla="*/ 911742 h 3821"/>
              <a:gd name="T80" fmla="*/ 315117 w 2110"/>
              <a:gd name="T81" fmla="*/ 855822 h 3821"/>
              <a:gd name="T82" fmla="*/ 267152 w 2110"/>
              <a:gd name="T83" fmla="*/ 810843 h 3821"/>
              <a:gd name="T84" fmla="*/ 214936 w 2110"/>
              <a:gd name="T85" fmla="*/ 768903 h 3821"/>
              <a:gd name="T86" fmla="*/ 151183 w 2110"/>
              <a:gd name="T87" fmla="*/ 728178 h 3821"/>
              <a:gd name="T88" fmla="*/ 90467 w 2110"/>
              <a:gd name="T89" fmla="*/ 694140 h 3821"/>
              <a:gd name="T90" fmla="*/ 0 w 2110"/>
              <a:gd name="T91" fmla="*/ 664356 h 38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10" h="3821">
                <a:moveTo>
                  <a:pt x="0" y="0"/>
                </a:moveTo>
                <a:lnTo>
                  <a:pt x="45" y="8"/>
                </a:lnTo>
                <a:lnTo>
                  <a:pt x="90" y="16"/>
                </a:lnTo>
                <a:lnTo>
                  <a:pt x="153" y="27"/>
                </a:lnTo>
                <a:lnTo>
                  <a:pt x="198" y="37"/>
                </a:lnTo>
                <a:lnTo>
                  <a:pt x="247" y="51"/>
                </a:lnTo>
                <a:lnTo>
                  <a:pt x="292" y="65"/>
                </a:lnTo>
                <a:lnTo>
                  <a:pt x="339" y="78"/>
                </a:lnTo>
                <a:lnTo>
                  <a:pt x="386" y="90"/>
                </a:lnTo>
                <a:lnTo>
                  <a:pt x="433" y="112"/>
                </a:lnTo>
                <a:lnTo>
                  <a:pt x="489" y="131"/>
                </a:lnTo>
                <a:lnTo>
                  <a:pt x="538" y="151"/>
                </a:lnTo>
                <a:lnTo>
                  <a:pt x="587" y="174"/>
                </a:lnTo>
                <a:lnTo>
                  <a:pt x="640" y="196"/>
                </a:lnTo>
                <a:lnTo>
                  <a:pt x="693" y="221"/>
                </a:lnTo>
                <a:lnTo>
                  <a:pt x="740" y="245"/>
                </a:lnTo>
                <a:lnTo>
                  <a:pt x="785" y="274"/>
                </a:lnTo>
                <a:lnTo>
                  <a:pt x="826" y="298"/>
                </a:lnTo>
                <a:lnTo>
                  <a:pt x="865" y="325"/>
                </a:lnTo>
                <a:lnTo>
                  <a:pt x="910" y="350"/>
                </a:lnTo>
                <a:lnTo>
                  <a:pt x="961" y="382"/>
                </a:lnTo>
                <a:lnTo>
                  <a:pt x="1006" y="417"/>
                </a:lnTo>
                <a:lnTo>
                  <a:pt x="1051" y="450"/>
                </a:lnTo>
                <a:lnTo>
                  <a:pt x="1090" y="478"/>
                </a:lnTo>
                <a:lnTo>
                  <a:pt x="1159" y="533"/>
                </a:lnTo>
                <a:lnTo>
                  <a:pt x="1223" y="595"/>
                </a:lnTo>
                <a:lnTo>
                  <a:pt x="1276" y="642"/>
                </a:lnTo>
                <a:lnTo>
                  <a:pt x="1339" y="709"/>
                </a:lnTo>
                <a:lnTo>
                  <a:pt x="1380" y="760"/>
                </a:lnTo>
                <a:lnTo>
                  <a:pt x="1429" y="815"/>
                </a:lnTo>
                <a:lnTo>
                  <a:pt x="1482" y="877"/>
                </a:lnTo>
                <a:lnTo>
                  <a:pt x="1523" y="936"/>
                </a:lnTo>
                <a:lnTo>
                  <a:pt x="1568" y="1005"/>
                </a:lnTo>
                <a:lnTo>
                  <a:pt x="1611" y="1069"/>
                </a:lnTo>
                <a:lnTo>
                  <a:pt x="1654" y="1140"/>
                </a:lnTo>
                <a:lnTo>
                  <a:pt x="1689" y="1200"/>
                </a:lnTo>
                <a:lnTo>
                  <a:pt x="1723" y="1275"/>
                </a:lnTo>
                <a:lnTo>
                  <a:pt x="1756" y="1345"/>
                </a:lnTo>
                <a:lnTo>
                  <a:pt x="1783" y="1422"/>
                </a:lnTo>
                <a:lnTo>
                  <a:pt x="1813" y="1504"/>
                </a:lnTo>
                <a:lnTo>
                  <a:pt x="1848" y="1602"/>
                </a:lnTo>
                <a:lnTo>
                  <a:pt x="1873" y="1698"/>
                </a:lnTo>
                <a:lnTo>
                  <a:pt x="1895" y="1794"/>
                </a:lnTo>
                <a:lnTo>
                  <a:pt x="1909" y="1886"/>
                </a:lnTo>
                <a:lnTo>
                  <a:pt x="1926" y="1996"/>
                </a:lnTo>
                <a:lnTo>
                  <a:pt x="1936" y="2131"/>
                </a:lnTo>
                <a:lnTo>
                  <a:pt x="1938" y="2238"/>
                </a:lnTo>
                <a:lnTo>
                  <a:pt x="1936" y="2344"/>
                </a:lnTo>
                <a:lnTo>
                  <a:pt x="1928" y="2444"/>
                </a:lnTo>
                <a:lnTo>
                  <a:pt x="1916" y="2538"/>
                </a:lnTo>
                <a:lnTo>
                  <a:pt x="1903" y="2636"/>
                </a:lnTo>
                <a:lnTo>
                  <a:pt x="1881" y="2736"/>
                </a:lnTo>
                <a:lnTo>
                  <a:pt x="1854" y="2844"/>
                </a:lnTo>
                <a:lnTo>
                  <a:pt x="1818" y="2953"/>
                </a:lnTo>
                <a:lnTo>
                  <a:pt x="1781" y="3057"/>
                </a:lnTo>
                <a:lnTo>
                  <a:pt x="1740" y="3157"/>
                </a:lnTo>
                <a:lnTo>
                  <a:pt x="1693" y="3255"/>
                </a:lnTo>
                <a:lnTo>
                  <a:pt x="1636" y="3349"/>
                </a:lnTo>
                <a:lnTo>
                  <a:pt x="2110" y="3611"/>
                </a:lnTo>
                <a:lnTo>
                  <a:pt x="664" y="3821"/>
                </a:lnTo>
                <a:lnTo>
                  <a:pt x="131" y="2518"/>
                </a:lnTo>
                <a:lnTo>
                  <a:pt x="689" y="2810"/>
                </a:lnTo>
                <a:lnTo>
                  <a:pt x="744" y="2726"/>
                </a:lnTo>
                <a:lnTo>
                  <a:pt x="775" y="2652"/>
                </a:lnTo>
                <a:lnTo>
                  <a:pt x="806" y="2573"/>
                </a:lnTo>
                <a:lnTo>
                  <a:pt x="828" y="2499"/>
                </a:lnTo>
                <a:lnTo>
                  <a:pt x="844" y="2422"/>
                </a:lnTo>
                <a:lnTo>
                  <a:pt x="848" y="2350"/>
                </a:lnTo>
                <a:lnTo>
                  <a:pt x="853" y="2279"/>
                </a:lnTo>
                <a:lnTo>
                  <a:pt x="853" y="2207"/>
                </a:lnTo>
                <a:lnTo>
                  <a:pt x="849" y="2121"/>
                </a:lnTo>
                <a:lnTo>
                  <a:pt x="840" y="2035"/>
                </a:lnTo>
                <a:lnTo>
                  <a:pt x="820" y="1943"/>
                </a:lnTo>
                <a:lnTo>
                  <a:pt x="799" y="1866"/>
                </a:lnTo>
                <a:lnTo>
                  <a:pt x="765" y="1784"/>
                </a:lnTo>
                <a:lnTo>
                  <a:pt x="738" y="1712"/>
                </a:lnTo>
                <a:lnTo>
                  <a:pt x="697" y="1641"/>
                </a:lnTo>
                <a:lnTo>
                  <a:pt x="664" y="1588"/>
                </a:lnTo>
                <a:lnTo>
                  <a:pt x="630" y="1543"/>
                </a:lnTo>
                <a:lnTo>
                  <a:pt x="597" y="1500"/>
                </a:lnTo>
                <a:lnTo>
                  <a:pt x="558" y="1455"/>
                </a:lnTo>
                <a:lnTo>
                  <a:pt x="519" y="1408"/>
                </a:lnTo>
                <a:lnTo>
                  <a:pt x="483" y="1377"/>
                </a:lnTo>
                <a:lnTo>
                  <a:pt x="440" y="1334"/>
                </a:lnTo>
                <a:lnTo>
                  <a:pt x="401" y="1300"/>
                </a:lnTo>
                <a:lnTo>
                  <a:pt x="354" y="1265"/>
                </a:lnTo>
                <a:lnTo>
                  <a:pt x="295" y="1228"/>
                </a:lnTo>
                <a:lnTo>
                  <a:pt x="249" y="1198"/>
                </a:lnTo>
                <a:lnTo>
                  <a:pt x="207" y="1175"/>
                </a:lnTo>
                <a:lnTo>
                  <a:pt x="149" y="1142"/>
                </a:lnTo>
                <a:lnTo>
                  <a:pt x="90" y="1118"/>
                </a:lnTo>
                <a:lnTo>
                  <a:pt x="0" y="1093"/>
                </a:lnTo>
                <a:lnTo>
                  <a:pt x="0" y="0"/>
                </a:lnTo>
                <a:close/>
              </a:path>
            </a:pathLst>
          </a:custGeom>
          <a:solidFill>
            <a:srgbClr val="B8C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22"/>
          <p:cNvSpPr>
            <a:spLocks/>
          </p:cNvSpPr>
          <p:nvPr/>
        </p:nvSpPr>
        <p:spPr bwMode="auto">
          <a:xfrm>
            <a:off x="1182566" y="3402014"/>
            <a:ext cx="1758462" cy="2078037"/>
          </a:xfrm>
          <a:custGeom>
            <a:avLst/>
            <a:gdLst>
              <a:gd name="T0" fmla="*/ 1154113 w 1200"/>
              <a:gd name="T1" fmla="*/ 312737 h 1309"/>
              <a:gd name="T2" fmla="*/ 1084263 w 1200"/>
              <a:gd name="T3" fmla="*/ 325437 h 1309"/>
              <a:gd name="T4" fmla="*/ 1030288 w 1200"/>
              <a:gd name="T5" fmla="*/ 339725 h 1309"/>
              <a:gd name="T6" fmla="*/ 974725 w 1200"/>
              <a:gd name="T7" fmla="*/ 357187 h 1309"/>
              <a:gd name="T8" fmla="*/ 919163 w 1200"/>
              <a:gd name="T9" fmla="*/ 374650 h 1309"/>
              <a:gd name="T10" fmla="*/ 852488 w 1200"/>
              <a:gd name="T11" fmla="*/ 401637 h 1309"/>
              <a:gd name="T12" fmla="*/ 788988 w 1200"/>
              <a:gd name="T13" fmla="*/ 427037 h 1309"/>
              <a:gd name="T14" fmla="*/ 728663 w 1200"/>
              <a:gd name="T15" fmla="*/ 457200 h 1309"/>
              <a:gd name="T16" fmla="*/ 676275 w 1200"/>
              <a:gd name="T17" fmla="*/ 487362 h 1309"/>
              <a:gd name="T18" fmla="*/ 623888 w 1200"/>
              <a:gd name="T19" fmla="*/ 520700 h 1309"/>
              <a:gd name="T20" fmla="*/ 566738 w 1200"/>
              <a:gd name="T21" fmla="*/ 560387 h 1309"/>
              <a:gd name="T22" fmla="*/ 514350 w 1200"/>
              <a:gd name="T23" fmla="*/ 600075 h 1309"/>
              <a:gd name="T24" fmla="*/ 436563 w 1200"/>
              <a:gd name="T25" fmla="*/ 668337 h 1309"/>
              <a:gd name="T26" fmla="*/ 366713 w 1200"/>
              <a:gd name="T27" fmla="*/ 738187 h 1309"/>
              <a:gd name="T28" fmla="*/ 311150 w 1200"/>
              <a:gd name="T29" fmla="*/ 801687 h 1309"/>
              <a:gd name="T30" fmla="*/ 254000 w 1200"/>
              <a:gd name="T31" fmla="*/ 876300 h 1309"/>
              <a:gd name="T32" fmla="*/ 201613 w 1200"/>
              <a:gd name="T33" fmla="*/ 957262 h 1309"/>
              <a:gd name="T34" fmla="*/ 153988 w 1200"/>
              <a:gd name="T35" fmla="*/ 1036637 h 1309"/>
              <a:gd name="T36" fmla="*/ 111125 w 1200"/>
              <a:gd name="T37" fmla="*/ 1127125 h 1309"/>
              <a:gd name="T38" fmla="*/ 77788 w 1200"/>
              <a:gd name="T39" fmla="*/ 1222375 h 1309"/>
              <a:gd name="T40" fmla="*/ 41275 w 1200"/>
              <a:gd name="T41" fmla="*/ 1339850 h 1309"/>
              <a:gd name="T42" fmla="*/ 19050 w 1200"/>
              <a:gd name="T43" fmla="*/ 1454150 h 1309"/>
              <a:gd name="T44" fmla="*/ 3175 w 1200"/>
              <a:gd name="T45" fmla="*/ 1601787 h 1309"/>
              <a:gd name="T46" fmla="*/ 3175 w 1200"/>
              <a:gd name="T47" fmla="*/ 1730375 h 1309"/>
              <a:gd name="T48" fmla="*/ 15875 w 1200"/>
              <a:gd name="T49" fmla="*/ 1847850 h 1309"/>
              <a:gd name="T50" fmla="*/ 36513 w 1200"/>
              <a:gd name="T51" fmla="*/ 1968500 h 1309"/>
              <a:gd name="T52" fmla="*/ 71438 w 1200"/>
              <a:gd name="T53" fmla="*/ 2078037 h 1309"/>
              <a:gd name="T54" fmla="*/ 666750 w 1200"/>
              <a:gd name="T55" fmla="*/ 1787525 h 1309"/>
              <a:gd name="T56" fmla="*/ 660400 w 1200"/>
              <a:gd name="T57" fmla="*/ 1692275 h 1309"/>
              <a:gd name="T58" fmla="*/ 661988 w 1200"/>
              <a:gd name="T59" fmla="*/ 1593850 h 1309"/>
              <a:gd name="T60" fmla="*/ 679450 w 1200"/>
              <a:gd name="T61" fmla="*/ 1487487 h 1309"/>
              <a:gd name="T62" fmla="*/ 712788 w 1200"/>
              <a:gd name="T63" fmla="*/ 1392237 h 1309"/>
              <a:gd name="T64" fmla="*/ 755650 w 1200"/>
              <a:gd name="T65" fmla="*/ 1304925 h 1309"/>
              <a:gd name="T66" fmla="*/ 795338 w 1200"/>
              <a:gd name="T67" fmla="*/ 1244600 h 1309"/>
              <a:gd name="T68" fmla="*/ 838200 w 1200"/>
              <a:gd name="T69" fmla="*/ 1190625 h 1309"/>
              <a:gd name="T70" fmla="*/ 887413 w 1200"/>
              <a:gd name="T71" fmla="*/ 1143000 h 1309"/>
              <a:gd name="T72" fmla="*/ 936625 w 1200"/>
              <a:gd name="T73" fmla="*/ 1098550 h 1309"/>
              <a:gd name="T74" fmla="*/ 1000125 w 1200"/>
              <a:gd name="T75" fmla="*/ 1055687 h 1309"/>
              <a:gd name="T76" fmla="*/ 1052513 w 1200"/>
              <a:gd name="T77" fmla="*/ 1022350 h 1309"/>
              <a:gd name="T78" fmla="*/ 1120775 w 1200"/>
              <a:gd name="T79" fmla="*/ 990600 h 1309"/>
              <a:gd name="T80" fmla="*/ 1177925 w 1200"/>
              <a:gd name="T81" fmla="*/ 969962 h 1309"/>
              <a:gd name="T82" fmla="*/ 1263650 w 1200"/>
              <a:gd name="T83" fmla="*/ 952500 h 1309"/>
              <a:gd name="T84" fmla="*/ 1346200 w 1200"/>
              <a:gd name="T85" fmla="*/ 947737 h 1309"/>
              <a:gd name="T86" fmla="*/ 1370013 w 1200"/>
              <a:gd name="T87" fmla="*/ 1287462 h 1309"/>
              <a:gd name="T88" fmla="*/ 1370013 w 1200"/>
              <a:gd name="T89" fmla="*/ 0 h 1309"/>
              <a:gd name="T90" fmla="*/ 1341438 w 1200"/>
              <a:gd name="T91" fmla="*/ 295275 h 1309"/>
              <a:gd name="T92" fmla="*/ 1255713 w 1200"/>
              <a:gd name="T93" fmla="*/ 300037 h 1309"/>
              <a:gd name="T94" fmla="*/ 1177925 w 1200"/>
              <a:gd name="T95" fmla="*/ 307975 h 13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00" h="1309">
                <a:moveTo>
                  <a:pt x="742" y="194"/>
                </a:moveTo>
                <a:lnTo>
                  <a:pt x="727" y="197"/>
                </a:lnTo>
                <a:lnTo>
                  <a:pt x="704" y="201"/>
                </a:lnTo>
                <a:lnTo>
                  <a:pt x="683" y="205"/>
                </a:lnTo>
                <a:lnTo>
                  <a:pt x="668" y="209"/>
                </a:lnTo>
                <a:lnTo>
                  <a:pt x="649" y="214"/>
                </a:lnTo>
                <a:lnTo>
                  <a:pt x="632" y="219"/>
                </a:lnTo>
                <a:lnTo>
                  <a:pt x="614" y="225"/>
                </a:lnTo>
                <a:lnTo>
                  <a:pt x="597" y="229"/>
                </a:lnTo>
                <a:lnTo>
                  <a:pt x="579" y="236"/>
                </a:lnTo>
                <a:lnTo>
                  <a:pt x="556" y="245"/>
                </a:lnTo>
                <a:lnTo>
                  <a:pt x="537" y="253"/>
                </a:lnTo>
                <a:lnTo>
                  <a:pt x="518" y="260"/>
                </a:lnTo>
                <a:lnTo>
                  <a:pt x="497" y="269"/>
                </a:lnTo>
                <a:lnTo>
                  <a:pt x="478" y="279"/>
                </a:lnTo>
                <a:lnTo>
                  <a:pt x="459" y="288"/>
                </a:lnTo>
                <a:lnTo>
                  <a:pt x="442" y="299"/>
                </a:lnTo>
                <a:lnTo>
                  <a:pt x="426" y="307"/>
                </a:lnTo>
                <a:lnTo>
                  <a:pt x="411" y="318"/>
                </a:lnTo>
                <a:lnTo>
                  <a:pt x="393" y="328"/>
                </a:lnTo>
                <a:lnTo>
                  <a:pt x="375" y="340"/>
                </a:lnTo>
                <a:lnTo>
                  <a:pt x="357" y="353"/>
                </a:lnTo>
                <a:lnTo>
                  <a:pt x="341" y="365"/>
                </a:lnTo>
                <a:lnTo>
                  <a:pt x="324" y="378"/>
                </a:lnTo>
                <a:lnTo>
                  <a:pt x="300" y="398"/>
                </a:lnTo>
                <a:lnTo>
                  <a:pt x="275" y="421"/>
                </a:lnTo>
                <a:lnTo>
                  <a:pt x="255" y="439"/>
                </a:lnTo>
                <a:lnTo>
                  <a:pt x="231" y="465"/>
                </a:lnTo>
                <a:lnTo>
                  <a:pt x="215" y="483"/>
                </a:lnTo>
                <a:lnTo>
                  <a:pt x="196" y="505"/>
                </a:lnTo>
                <a:lnTo>
                  <a:pt x="176" y="529"/>
                </a:lnTo>
                <a:lnTo>
                  <a:pt x="160" y="552"/>
                </a:lnTo>
                <a:lnTo>
                  <a:pt x="144" y="578"/>
                </a:lnTo>
                <a:lnTo>
                  <a:pt x="127" y="603"/>
                </a:lnTo>
                <a:lnTo>
                  <a:pt x="112" y="630"/>
                </a:lnTo>
                <a:lnTo>
                  <a:pt x="97" y="653"/>
                </a:lnTo>
                <a:lnTo>
                  <a:pt x="83" y="682"/>
                </a:lnTo>
                <a:lnTo>
                  <a:pt x="70" y="710"/>
                </a:lnTo>
                <a:lnTo>
                  <a:pt x="60" y="738"/>
                </a:lnTo>
                <a:lnTo>
                  <a:pt x="49" y="770"/>
                </a:lnTo>
                <a:lnTo>
                  <a:pt x="34" y="808"/>
                </a:lnTo>
                <a:lnTo>
                  <a:pt x="26" y="844"/>
                </a:lnTo>
                <a:lnTo>
                  <a:pt x="17" y="880"/>
                </a:lnTo>
                <a:lnTo>
                  <a:pt x="12" y="916"/>
                </a:lnTo>
                <a:lnTo>
                  <a:pt x="6" y="959"/>
                </a:lnTo>
                <a:lnTo>
                  <a:pt x="2" y="1009"/>
                </a:lnTo>
                <a:lnTo>
                  <a:pt x="0" y="1050"/>
                </a:lnTo>
                <a:lnTo>
                  <a:pt x="2" y="1090"/>
                </a:lnTo>
                <a:lnTo>
                  <a:pt x="5" y="1128"/>
                </a:lnTo>
                <a:lnTo>
                  <a:pt x="10" y="1164"/>
                </a:lnTo>
                <a:lnTo>
                  <a:pt x="14" y="1202"/>
                </a:lnTo>
                <a:lnTo>
                  <a:pt x="23" y="1240"/>
                </a:lnTo>
                <a:lnTo>
                  <a:pt x="33" y="1281"/>
                </a:lnTo>
                <a:lnTo>
                  <a:pt x="45" y="1309"/>
                </a:lnTo>
                <a:lnTo>
                  <a:pt x="120" y="1084"/>
                </a:lnTo>
                <a:lnTo>
                  <a:pt x="420" y="1126"/>
                </a:lnTo>
                <a:lnTo>
                  <a:pt x="418" y="1092"/>
                </a:lnTo>
                <a:lnTo>
                  <a:pt x="416" y="1066"/>
                </a:lnTo>
                <a:lnTo>
                  <a:pt x="416" y="1037"/>
                </a:lnTo>
                <a:lnTo>
                  <a:pt x="417" y="1004"/>
                </a:lnTo>
                <a:lnTo>
                  <a:pt x="422" y="973"/>
                </a:lnTo>
                <a:lnTo>
                  <a:pt x="428" y="937"/>
                </a:lnTo>
                <a:lnTo>
                  <a:pt x="437" y="909"/>
                </a:lnTo>
                <a:lnTo>
                  <a:pt x="449" y="877"/>
                </a:lnTo>
                <a:lnTo>
                  <a:pt x="461" y="848"/>
                </a:lnTo>
                <a:lnTo>
                  <a:pt x="476" y="822"/>
                </a:lnTo>
                <a:lnTo>
                  <a:pt x="489" y="801"/>
                </a:lnTo>
                <a:lnTo>
                  <a:pt x="501" y="784"/>
                </a:lnTo>
                <a:lnTo>
                  <a:pt x="514" y="767"/>
                </a:lnTo>
                <a:lnTo>
                  <a:pt x="528" y="750"/>
                </a:lnTo>
                <a:lnTo>
                  <a:pt x="545" y="733"/>
                </a:lnTo>
                <a:lnTo>
                  <a:pt x="559" y="720"/>
                </a:lnTo>
                <a:lnTo>
                  <a:pt x="575" y="705"/>
                </a:lnTo>
                <a:lnTo>
                  <a:pt x="590" y="692"/>
                </a:lnTo>
                <a:lnTo>
                  <a:pt x="608" y="678"/>
                </a:lnTo>
                <a:lnTo>
                  <a:pt x="630" y="665"/>
                </a:lnTo>
                <a:lnTo>
                  <a:pt x="648" y="652"/>
                </a:lnTo>
                <a:lnTo>
                  <a:pt x="663" y="644"/>
                </a:lnTo>
                <a:lnTo>
                  <a:pt x="686" y="631"/>
                </a:lnTo>
                <a:lnTo>
                  <a:pt x="706" y="624"/>
                </a:lnTo>
                <a:lnTo>
                  <a:pt x="724" y="618"/>
                </a:lnTo>
                <a:lnTo>
                  <a:pt x="742" y="611"/>
                </a:lnTo>
                <a:lnTo>
                  <a:pt x="770" y="605"/>
                </a:lnTo>
                <a:lnTo>
                  <a:pt x="796" y="600"/>
                </a:lnTo>
                <a:lnTo>
                  <a:pt x="821" y="598"/>
                </a:lnTo>
                <a:lnTo>
                  <a:pt x="848" y="597"/>
                </a:lnTo>
                <a:lnTo>
                  <a:pt x="863" y="595"/>
                </a:lnTo>
                <a:lnTo>
                  <a:pt x="863" y="811"/>
                </a:lnTo>
                <a:lnTo>
                  <a:pt x="1200" y="411"/>
                </a:lnTo>
                <a:lnTo>
                  <a:pt x="863" y="0"/>
                </a:lnTo>
                <a:lnTo>
                  <a:pt x="863" y="185"/>
                </a:lnTo>
                <a:lnTo>
                  <a:pt x="845" y="186"/>
                </a:lnTo>
                <a:lnTo>
                  <a:pt x="818" y="188"/>
                </a:lnTo>
                <a:lnTo>
                  <a:pt x="791" y="189"/>
                </a:lnTo>
                <a:lnTo>
                  <a:pt x="765" y="192"/>
                </a:lnTo>
                <a:lnTo>
                  <a:pt x="742" y="194"/>
                </a:lnTo>
                <a:close/>
              </a:path>
            </a:pathLst>
          </a:custGeom>
          <a:solidFill>
            <a:srgbClr val="E3C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3113943" y="4546600"/>
            <a:ext cx="652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Track critical factors</a:t>
            </a:r>
          </a:p>
        </p:txBody>
      </p:sp>
      <p:sp>
        <p:nvSpPr>
          <p:cNvPr id="24595" name="Rectangle 24"/>
          <p:cNvSpPr>
            <a:spLocks noChangeArrowheads="1"/>
          </p:cNvSpPr>
          <p:nvPr/>
        </p:nvSpPr>
        <p:spPr bwMode="auto">
          <a:xfrm>
            <a:off x="1595805" y="4092576"/>
            <a:ext cx="769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GB" sz="1200">
                <a:solidFill>
                  <a:schemeClr val="tx1"/>
                </a:solidFill>
              </a:rPr>
              <a:t>Adjust plans</a:t>
            </a:r>
          </a:p>
        </p:txBody>
      </p:sp>
    </p:spTree>
    <p:extLst>
      <p:ext uri="{BB962C8B-B14F-4D97-AF65-F5344CB8AC3E}">
        <p14:creationId xmlns:p14="http://schemas.microsoft.com/office/powerpoint/2010/main" val="2535023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cs typeface="+mj-cs"/>
              </a:rPr>
              <a:t>What is the checklist for success?</a:t>
            </a:r>
          </a:p>
        </p:txBody>
      </p:sp>
      <p:sp>
        <p:nvSpPr>
          <p:cNvPr id="6185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Set a clear objective for the scenario-planning project in close consultation with the stakeholders in the business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Build a creative and diverse team integrating client personnel with Analysys Mason team members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Appoint a champion for scenario planning within the business, to lead the project with support from the Analysys Mason team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Gain the commitment of key stakeholders, including board-level sponsorship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Agree and follow a sound process, based on our experience but tailored to the client needs</a:t>
            </a:r>
          </a:p>
          <a:p>
            <a:pPr eaLnBrk="1" hangingPunct="1">
              <a:defRPr/>
            </a:pPr>
            <a:endParaRPr lang="en-GB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54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190652"/>
            <a:ext cx="2667000" cy="139074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PAU!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(The Future)</a:t>
            </a:r>
          </a:p>
        </p:txBody>
      </p:sp>
      <p:pic>
        <p:nvPicPr>
          <p:cNvPr id="2" name="Picture 1" descr="baby Tre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4302057" cy="57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2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712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786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4400">
                <a:solidFill>
                  <a:schemeClr val="accent2"/>
                </a:solidFill>
                <a:cs typeface="+mn-cs"/>
              </a:rPr>
              <a:t>Companies using Scenarios</a:t>
            </a:r>
            <a:r>
              <a:rPr lang="nb-NO" sz="4400">
                <a:solidFill>
                  <a:schemeClr val="accent2"/>
                </a:solidFill>
                <a:cs typeface="+mn-cs"/>
              </a:rPr>
              <a:t> today</a:t>
            </a:r>
            <a:endParaRPr lang="en-GB" sz="440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2133600"/>
            <a:ext cx="22256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>
                <a:cs typeface="+mn-cs"/>
              </a:rPr>
              <a:t>Widely used in the strategy process</a:t>
            </a:r>
          </a:p>
          <a:p>
            <a:pPr eaLnBrk="0" hangingPunct="0">
              <a:defRPr/>
            </a:pPr>
            <a:endParaRPr lang="en-GB">
              <a:cs typeface="+mn-cs"/>
            </a:endParaRPr>
          </a:p>
          <a:p>
            <a:pPr eaLnBrk="0" hangingPunct="0">
              <a:defRPr/>
            </a:pPr>
            <a:r>
              <a:rPr lang="en-GB">
                <a:cs typeface="+mn-cs"/>
              </a:rPr>
              <a:t>Also national scenario programmes - UK Foresight, Destino Colombia etc.</a:t>
            </a:r>
          </a:p>
        </p:txBody>
      </p:sp>
      <p:pic>
        <p:nvPicPr>
          <p:cNvPr id="10243" name="Picture 4" descr="C:\Mydocs\MARINTEK\Projects\WWL - Scenario manual\Seminar 1\Companies using scen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6477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429000" y="1331913"/>
            <a:ext cx="5562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5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867400" cy="6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8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3421"/>
            <a:ext cx="7480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8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11200"/>
            <a:ext cx="6985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60198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940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4000">
                <a:solidFill>
                  <a:schemeClr val="accent2"/>
                </a:solidFill>
                <a:cs typeface="+mn-cs"/>
              </a:rPr>
              <a:t>Companies using Scenarios: </a:t>
            </a:r>
          </a:p>
          <a:p>
            <a:pPr algn="ctr" eaLnBrk="0" hangingPunct="0">
              <a:defRPr/>
            </a:pPr>
            <a:r>
              <a:rPr lang="en-GB" sz="4000">
                <a:solidFill>
                  <a:schemeClr val="accent2"/>
                </a:solidFill>
                <a:cs typeface="+mn-cs"/>
              </a:rPr>
              <a:t>Royal Dutch Shell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23780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>
                <a:cs typeface="+mn-cs"/>
              </a:rPr>
              <a:t>Have a look at shell.com</a:t>
            </a:r>
          </a:p>
          <a:p>
            <a:pPr eaLnBrk="0" hangingPunct="0">
              <a:defRPr/>
            </a:pPr>
            <a:endParaRPr lang="en-GB">
              <a:cs typeface="+mn-cs"/>
            </a:endParaRPr>
          </a:p>
          <a:p>
            <a:pPr eaLnBrk="0" hangingPunct="0">
              <a:defRPr/>
            </a:pPr>
            <a:r>
              <a:rPr lang="en-GB">
                <a:cs typeface="+mn-cs"/>
              </a:rPr>
              <a:t>Used scenarios since early 70s</a:t>
            </a:r>
          </a:p>
          <a:p>
            <a:pPr eaLnBrk="0" hangingPunct="0">
              <a:defRPr/>
            </a:pPr>
            <a:endParaRPr lang="en-GB">
              <a:cs typeface="+mn-cs"/>
            </a:endParaRPr>
          </a:p>
          <a:p>
            <a:pPr eaLnBrk="0" hangingPunct="0">
              <a:defRPr/>
            </a:pPr>
            <a:r>
              <a:rPr lang="nb-NO" altLang="en-GB" sz="2000" i="1">
                <a:cs typeface="+mn-cs"/>
              </a:rPr>
              <a:t>”</a:t>
            </a:r>
            <a:r>
              <a:rPr lang="en-GB" sz="2000" i="1">
                <a:cs typeface="+mn-cs"/>
              </a:rPr>
              <a:t>Building scenarios is about widening perspectives. Using scenarios is about widening options</a:t>
            </a:r>
            <a:r>
              <a:rPr lang="nb-NO" altLang="en-GB" i="1">
                <a:cs typeface="+mn-cs"/>
              </a:rPr>
              <a:t>”</a:t>
            </a:r>
            <a:endParaRPr lang="nb-NO" i="1">
              <a:cs typeface="+mn-cs"/>
            </a:endParaRPr>
          </a:p>
          <a:p>
            <a:pPr eaLnBrk="0" hangingPunct="0">
              <a:defRPr/>
            </a:pPr>
            <a:endParaRPr lang="nb-NO" sz="1000" i="1">
              <a:cs typeface="+mn-cs"/>
            </a:endParaRPr>
          </a:p>
          <a:p>
            <a:pPr eaLnBrk="0" hangingPunct="0">
              <a:defRPr/>
            </a:pPr>
            <a:r>
              <a:rPr lang="en-GB" sz="2000">
                <a:cs typeface="+mn-cs"/>
              </a:rPr>
              <a:t>Ged Davis, Shell</a:t>
            </a: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3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20CBF-9C3B-AB45-B404-D83326BAD230}" type="slidenum">
              <a:rPr lang="en-GB" altLang="en-GB"/>
              <a:pPr>
                <a:defRPr/>
              </a:pPr>
              <a:t>7</a:t>
            </a:fld>
            <a:endParaRPr lang="en-GB" alt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GB" sz="5400" dirty="0" smtClean="0">
              <a:solidFill>
                <a:srgbClr val="800000"/>
              </a:solidFill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Scenario Planning: </a:t>
            </a: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An Alternative Way </a:t>
            </a: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of Dealing </a:t>
            </a:r>
          </a:p>
          <a:p>
            <a:pPr algn="ctr" eaLnBrk="1" hangingPunct="1">
              <a:buFontTx/>
              <a:buNone/>
              <a:defRPr/>
            </a:pPr>
            <a:r>
              <a:rPr lang="en-GB" sz="5400" dirty="0" smtClean="0">
                <a:solidFill>
                  <a:srgbClr val="800000"/>
                </a:solidFill>
                <a:cs typeface="+mn-cs"/>
              </a:rPr>
              <a:t>with Uncertainty</a:t>
            </a:r>
          </a:p>
        </p:txBody>
      </p:sp>
    </p:spTree>
    <p:extLst>
      <p:ext uri="{BB962C8B-B14F-4D97-AF65-F5344CB8AC3E}">
        <p14:creationId xmlns:p14="http://schemas.microsoft.com/office/powerpoint/2010/main" val="261022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5EC04-9548-7A41-843B-7315BC84E5E6}" type="slidenum">
              <a:rPr lang="en-GB" altLang="en-GB"/>
              <a:pPr>
                <a:defRPr/>
              </a:pPr>
              <a:t>8</a:t>
            </a:fld>
            <a:endParaRPr lang="en-GB" altLang="en-GB"/>
          </a:p>
        </p:txBody>
      </p:sp>
      <p:sp>
        <p:nvSpPr>
          <p:cNvPr id="4101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‘In times of rapid change, strategic failure is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often caused by a crisis of perception (that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is, the inability to see an emergent novel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reality by being locked inside obsolete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assumptions), particularly in large, well-run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chemeClr val="accent2"/>
                </a:solidFill>
                <a:cs typeface="+mn-cs"/>
              </a:rPr>
              <a:t>companies’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cs typeface="+mn-cs"/>
              </a:rPr>
              <a:t>					Pierre </a:t>
            </a:r>
            <a:r>
              <a:rPr lang="en-GB" dirty="0" err="1" smtClean="0">
                <a:cs typeface="+mn-cs"/>
              </a:rPr>
              <a:t>Wack</a:t>
            </a:r>
            <a:endParaRPr lang="en-GB" sz="10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5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03D1A-408B-C145-B0AF-4EB940975E54}" type="slidenum">
              <a:rPr lang="en-GB" altLang="en-GB"/>
              <a:pPr>
                <a:defRPr/>
              </a:pPr>
              <a:t>9</a:t>
            </a:fld>
            <a:endParaRPr lang="en-GB" altLang="en-GB"/>
          </a:p>
        </p:txBody>
      </p:sp>
      <p:sp>
        <p:nvSpPr>
          <p:cNvPr id="5125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  <a:ln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sz="1000" dirty="0" smtClean="0">
              <a:solidFill>
                <a:srgbClr val="00009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dirty="0" smtClean="0">
                <a:solidFill>
                  <a:srgbClr val="000090"/>
                </a:solidFill>
                <a:cs typeface="+mn-cs"/>
              </a:rPr>
              <a:t>   ‘I mistrust isolated trends ... In a period of rapid change, strategic planning based on straight-line trend extrapolation is inherently treacherous ... what is needed for planning is … multidimensional models that interrelate forces – technological, social, political, even cultural, along with the economies.’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dirty="0" smtClean="0">
              <a:solidFill>
                <a:srgbClr val="00009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GB" sz="2800" i="1" dirty="0" smtClean="0">
                <a:solidFill>
                  <a:srgbClr val="000090"/>
                </a:solidFill>
                <a:cs typeface="+mn-cs"/>
              </a:rPr>
              <a:t>    Alvin Toffler in The Adaptive Corporation (1985)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GB" sz="2800" dirty="0" smtClean="0">
              <a:solidFill>
                <a:srgbClr val="00009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29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3128</Words>
  <Application>Microsoft Macintosh PowerPoint</Application>
  <PresentationFormat>On-screen Show (4:3)</PresentationFormat>
  <Paragraphs>456</Paragraphs>
  <Slides>52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Clip</vt:lpstr>
      <vt:lpstr>OC 6440</vt:lpstr>
      <vt:lpstr>Scenarios - Definitions</vt:lpstr>
      <vt:lpstr>Scenarios - Benefits (I)</vt:lpstr>
      <vt:lpstr>Scenarios - Benefits (II)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Assumptions of scenario planning</vt:lpstr>
      <vt:lpstr>What are scenarios?</vt:lpstr>
      <vt:lpstr>More on scenarios</vt:lpstr>
      <vt:lpstr>Scenario construction: The extreme world method</vt:lpstr>
      <vt:lpstr>Examples of predetermined trends</vt:lpstr>
      <vt:lpstr>When should a company use scenario planning?</vt:lpstr>
      <vt:lpstr>Typical outcomes of scenario planning</vt:lpstr>
      <vt:lpstr>PowerPoint Presentation</vt:lpstr>
      <vt:lpstr>Definition</vt:lpstr>
      <vt:lpstr>Definition</vt:lpstr>
      <vt:lpstr>Historical background</vt:lpstr>
      <vt:lpstr>Key assumptions in using scenarios</vt:lpstr>
      <vt:lpstr>Dual meaning of scenarios</vt:lpstr>
      <vt:lpstr>Essential characteristics of scenarios</vt:lpstr>
      <vt:lpstr>A successful scenario</vt:lpstr>
      <vt:lpstr>Variations: Single vs. Multiple</vt:lpstr>
      <vt:lpstr>Single vs. Multiple</vt:lpstr>
      <vt:lpstr>Normative vs. Exploratory</vt:lpstr>
      <vt:lpstr>Inward vs. Outward</vt:lpstr>
      <vt:lpstr>Outward Scenarios - Example</vt:lpstr>
      <vt:lpstr>Inward Scenarios - Example</vt:lpstr>
      <vt:lpstr>Methods for scenario planning</vt:lpstr>
      <vt:lpstr>Scenario workshops</vt:lpstr>
      <vt:lpstr>A model for the organisation of a scenario workshop</vt:lpstr>
      <vt:lpstr>Product &amp; process benefits of scenario planning</vt:lpstr>
      <vt:lpstr>Develop strategy alternatives</vt:lpstr>
      <vt:lpstr>How to get it wrong (Coates)</vt:lpstr>
      <vt:lpstr>Integrating scenarios with other methods</vt:lpstr>
      <vt:lpstr>Summary</vt:lpstr>
      <vt:lpstr>The process of scenario planning</vt:lpstr>
      <vt:lpstr>Set objectives</vt:lpstr>
      <vt:lpstr>Identify key issues</vt:lpstr>
      <vt:lpstr>Build scenarios [1]</vt:lpstr>
      <vt:lpstr>Build scenarios [2]</vt:lpstr>
      <vt:lpstr>Create options</vt:lpstr>
      <vt:lpstr>Refine options</vt:lpstr>
      <vt:lpstr>Maintain learning</vt:lpstr>
      <vt:lpstr>What is the checklist for success?</vt:lpstr>
      <vt:lpstr>PAU! (The Future)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MGMT 6000</dc:title>
  <dc:creator>Ken Rossi</dc:creator>
  <cp:lastModifiedBy>Yongchai Raksapol</cp:lastModifiedBy>
  <cp:revision>65</cp:revision>
  <cp:lastPrinted>2011-11-01T18:53:08Z</cp:lastPrinted>
  <dcterms:created xsi:type="dcterms:W3CDTF">2011-11-01T06:49:22Z</dcterms:created>
  <dcterms:modified xsi:type="dcterms:W3CDTF">2016-05-07T11:59:54Z</dcterms:modified>
</cp:coreProperties>
</file>